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notesMasterIdLst>
    <p:notesMasterId r:id="rId2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7" Type="http://schemas.openxmlformats.org/officeDocument/2006/relationships/slideLayout" Target="../slideLayouts/slideLayout1.xml"/><Relationship Id="rId8"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6" Type="http://schemas.openxmlformats.org/officeDocument/2006/relationships/slideLayout" Target="../slideLayouts/slideLayout1.xml"/><Relationship Id="rId7"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0"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png"/><Relationship Id="rId7" Type="http://schemas.openxmlformats.org/officeDocument/2006/relationships/image" Target="../media/image-12-7.png"/><Relationship Id="rId8" Type="http://schemas.openxmlformats.org/officeDocument/2006/relationships/image" Target="../media/image-12-8.png"/><Relationship Id="rId9" Type="http://schemas.openxmlformats.org/officeDocument/2006/relationships/image" Target="../media/image-12-9.png"/><Relationship Id="rId11" Type="http://schemas.openxmlformats.org/officeDocument/2006/relationships/slideLayout" Target="../slideLayouts/slideLayout1.xml"/><Relationship Id="rId1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4" Type="http://schemas.openxmlformats.org/officeDocument/2006/relationships/slideLayout" Target="../slideLayouts/slideLayout1.xml"/><Relationship Id="rId5"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image" Target="../media/image-14-5.png"/><Relationship Id="rId7" Type="http://schemas.openxmlformats.org/officeDocument/2006/relationships/slideLayout" Target="../slideLayouts/slideLayout1.xml"/><Relationship Id="rId8"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5" Type="http://schemas.openxmlformats.org/officeDocument/2006/relationships/slideLayout" Target="../slideLayouts/slideLayout1.xml"/><Relationship Id="rId6"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5" Type="http://schemas.openxmlformats.org/officeDocument/2006/relationships/slideLayout" Target="../slideLayouts/slideLayout1.xml"/><Relationship Id="rId6"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image" Target="../media/image-17-4.png"/><Relationship Id="rId5" Type="http://schemas.openxmlformats.org/officeDocument/2006/relationships/image" Target="../media/image-17-5.png"/><Relationship Id="rId7" Type="http://schemas.openxmlformats.org/officeDocument/2006/relationships/slideLayout" Target="../slideLayouts/slideLayout1.xml"/><Relationship Id="rId8"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8-1.png"/><Relationship Id="rId2" Type="http://schemas.openxmlformats.org/officeDocument/2006/relationships/image" Target="../media/image-18-2.png"/><Relationship Id="rId4" Type="http://schemas.openxmlformats.org/officeDocument/2006/relationships/slideLayout" Target="../slideLayouts/slideLayout1.xml"/><Relationship Id="rId5"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9-1.png"/><Relationship Id="rId2" Type="http://schemas.openxmlformats.org/officeDocument/2006/relationships/image" Target="../media/image-19-2.png"/><Relationship Id="rId4" Type="http://schemas.openxmlformats.org/officeDocument/2006/relationships/slideLayout" Target="../slideLayouts/slideLayout1.xml"/><Relationship Id="rId5"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hyperlink" Target="mailto:vinamragupta121@gmail.com" TargetMode="External"/><Relationship Id="rId4" Type="http://schemas.openxmlformats.org/officeDocument/2006/relationships/hyperlink" Target="https://gamma.app" TargetMode="External"/><Relationship Id="rId1" Type="http://schemas.openxmlformats.org/officeDocument/2006/relationships/image" Target="../media/image-2-1.png"/><Relationship Id="rId3" Type="http://schemas.openxmlformats.org/officeDocument/2006/relationships/image" Target="../media/image-2-2.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0-1.png"/><Relationship Id="rId2" Type="http://schemas.openxmlformats.org/officeDocument/2006/relationships/image" Target="../media/image-20-2.png"/><Relationship Id="rId4" Type="http://schemas.openxmlformats.org/officeDocument/2006/relationships/slideLayout" Target="../slideLayouts/slideLayout1.xml"/><Relationship Id="rId5"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037993" y="2129195"/>
            <a:ext cx="7511653" cy="694373"/>
          </a:xfrm>
          <a:prstGeom prst="rect">
            <a:avLst/>
          </a:prstGeom>
          <a:noFill/>
          <a:ln/>
        </p:spPr>
        <p:txBody>
          <a:bodyPr wrap="non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                           Major Project    </a:t>
            </a:r>
            <a:endParaRPr lang="en-US" sz="4374" dirty="0"/>
          </a:p>
        </p:txBody>
      </p:sp>
      <p:sp>
        <p:nvSpPr>
          <p:cNvPr id="7" name="Text 3"/>
          <p:cNvSpPr/>
          <p:nvPr/>
        </p:nvSpPr>
        <p:spPr>
          <a:xfrm>
            <a:off x="2037993" y="3156823"/>
            <a:ext cx="9031724" cy="694373"/>
          </a:xfrm>
          <a:prstGeom prst="rect">
            <a:avLst/>
          </a:prstGeom>
          <a:noFill/>
          <a:ln/>
        </p:spPr>
        <p:txBody>
          <a:bodyPr wrap="non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              Object Detection From CCTV</a:t>
            </a:r>
            <a:endParaRPr lang="en-US" sz="4374" dirty="0"/>
          </a:p>
        </p:txBody>
      </p:sp>
      <p:sp>
        <p:nvSpPr>
          <p:cNvPr id="8" name="Text 4"/>
          <p:cNvSpPr/>
          <p:nvPr/>
        </p:nvSpPr>
        <p:spPr>
          <a:xfrm>
            <a:off x="2037993" y="4184452"/>
            <a:ext cx="7556540" cy="416481"/>
          </a:xfrm>
          <a:prstGeom prst="rect">
            <a:avLst/>
          </a:prstGeom>
          <a:noFill/>
          <a:ln/>
        </p:spPr>
        <p:txBody>
          <a:bodyPr wrap="none" rtlCol="0" anchor="t"/>
          <a:lstStyle/>
          <a:p>
            <a:pPr indent="0" marL="0">
              <a:lnSpc>
                <a:spcPts val="3281"/>
              </a:lnSpc>
              <a:buNone/>
            </a:pPr>
            <a:r>
              <a:rPr lang="en-US" sz="2624" dirty="0">
                <a:solidFill>
                  <a:srgbClr val="312F2B"/>
                </a:solidFill>
                <a:latin typeface="Gelasio" pitchFamily="34" charset="0"/>
                <a:ea typeface="Gelasio" pitchFamily="34" charset="-122"/>
                <a:cs typeface="Gelasio" pitchFamily="34" charset="-120"/>
              </a:rPr>
              <a:t>                                    Guided By : Prof. Samyak  Shah</a:t>
            </a:r>
            <a:endParaRPr lang="en-US" sz="2624" dirty="0"/>
          </a:p>
        </p:txBody>
      </p:sp>
      <p:sp>
        <p:nvSpPr>
          <p:cNvPr id="9" name="Text 5"/>
          <p:cNvSpPr/>
          <p:nvPr/>
        </p:nvSpPr>
        <p:spPr>
          <a:xfrm>
            <a:off x="2037993" y="4934188"/>
            <a:ext cx="7441525" cy="416481"/>
          </a:xfrm>
          <a:prstGeom prst="rect">
            <a:avLst/>
          </a:prstGeom>
          <a:noFill/>
          <a:ln/>
        </p:spPr>
        <p:txBody>
          <a:bodyPr wrap="none" rtlCol="0" anchor="t"/>
          <a:lstStyle/>
          <a:p>
            <a:pPr indent="0" marL="0">
              <a:lnSpc>
                <a:spcPts val="3281"/>
              </a:lnSpc>
              <a:buNone/>
            </a:pPr>
            <a:r>
              <a:rPr lang="en-US" sz="2624" dirty="0">
                <a:solidFill>
                  <a:srgbClr val="312F2B"/>
                </a:solidFill>
                <a:latin typeface="Gelasio" pitchFamily="34" charset="0"/>
                <a:ea typeface="Gelasio" pitchFamily="34" charset="-122"/>
                <a:cs typeface="Gelasio" pitchFamily="34" charset="-120"/>
              </a:rPr>
              <a:t>                                     Presented By : Vinamra Gupta</a:t>
            </a:r>
            <a:endParaRPr lang="en-US" sz="2624" dirty="0"/>
          </a:p>
        </p:txBody>
      </p:sp>
      <p:sp>
        <p:nvSpPr>
          <p:cNvPr id="10" name="Text 6"/>
          <p:cNvSpPr/>
          <p:nvPr/>
        </p:nvSpPr>
        <p:spPr>
          <a:xfrm>
            <a:off x="5648682" y="5683925"/>
            <a:ext cx="3332917" cy="416481"/>
          </a:xfrm>
          <a:prstGeom prst="rect">
            <a:avLst/>
          </a:prstGeom>
          <a:noFill/>
          <a:ln/>
        </p:spPr>
        <p:txBody>
          <a:bodyPr wrap="none" rtlCol="0" anchor="t"/>
          <a:lstStyle/>
          <a:p>
            <a:pPr algn="ctr" indent="0" marL="0">
              <a:lnSpc>
                <a:spcPts val="3281"/>
              </a:lnSpc>
              <a:buNone/>
            </a:pPr>
            <a:r>
              <a:rPr lang="en-US" sz="2624" dirty="0">
                <a:solidFill>
                  <a:srgbClr val="312F2B"/>
                </a:solidFill>
                <a:latin typeface="Gelasio" pitchFamily="34" charset="0"/>
                <a:ea typeface="Gelasio" pitchFamily="34" charset="-122"/>
                <a:cs typeface="Gelasio" pitchFamily="34" charset="-120"/>
              </a:rPr>
              <a:t>Date : 24/5/2024</a:t>
            </a:r>
            <a:endParaRPr lang="en-US" sz="2624" dirty="0"/>
          </a:p>
        </p:txBody>
      </p:sp>
      <p:pic>
        <p:nvPicPr>
          <p:cNvPr id="11"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738545"/>
            <a:ext cx="10554414" cy="1388745"/>
          </a:xfrm>
          <a:prstGeom prst="rect">
            <a:avLst/>
          </a:prstGeom>
          <a:noFill/>
          <a:ln/>
        </p:spPr>
        <p:txBody>
          <a:bodyPr wrap="squar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Testing the trained model on images and videos</a:t>
            </a:r>
            <a:endParaRPr lang="en-US" sz="4374" dirty="0"/>
          </a:p>
        </p:txBody>
      </p:sp>
      <p:pic>
        <p:nvPicPr>
          <p:cNvPr id="5" name="Image 1" descr="preencoded.png">    </p:cNvPr>
          <p:cNvPicPr>
            <a:picLocks noChangeAspect="1"/>
          </p:cNvPicPr>
          <p:nvPr/>
        </p:nvPicPr>
        <p:blipFill>
          <a:blip r:embed="rId2"/>
          <a:stretch>
            <a:fillRect/>
          </a:stretch>
        </p:blipFill>
        <p:spPr>
          <a:xfrm>
            <a:off x="2037993" y="2571631"/>
            <a:ext cx="3295888" cy="2036921"/>
          </a:xfrm>
          <a:prstGeom prst="rect">
            <a:avLst/>
          </a:prstGeom>
        </p:spPr>
      </p:pic>
      <p:sp>
        <p:nvSpPr>
          <p:cNvPr id="6" name="Text 2"/>
          <p:cNvSpPr/>
          <p:nvPr/>
        </p:nvSpPr>
        <p:spPr>
          <a:xfrm>
            <a:off x="2037993" y="4886206"/>
            <a:ext cx="3295888" cy="694373"/>
          </a:xfrm>
          <a:prstGeom prst="rect">
            <a:avLst/>
          </a:prstGeom>
          <a:noFill/>
          <a:ln/>
        </p:spPr>
        <p:txBody>
          <a:bodyPr wrap="square" rtlCol="0" anchor="t"/>
          <a:lstStyle/>
          <a:p>
            <a:pPr algn="l" indent="0" marL="0">
              <a:lnSpc>
                <a:spcPts val="2734"/>
              </a:lnSpc>
              <a:buNone/>
            </a:pPr>
            <a:r>
              <a:rPr lang="en-US" sz="2187" dirty="0">
                <a:solidFill>
                  <a:srgbClr val="272525"/>
                </a:solidFill>
                <a:latin typeface="Gelasio" pitchFamily="34" charset="0"/>
                <a:ea typeface="Gelasio" pitchFamily="34" charset="-122"/>
                <a:cs typeface="Gelasio" pitchFamily="34" charset="-120"/>
              </a:rPr>
              <a:t>Precision in Crowded Environments</a:t>
            </a:r>
            <a:endParaRPr lang="en-US" sz="2187" dirty="0"/>
          </a:p>
        </p:txBody>
      </p:sp>
      <p:sp>
        <p:nvSpPr>
          <p:cNvPr id="7" name="Text 3"/>
          <p:cNvSpPr/>
          <p:nvPr/>
        </p:nvSpPr>
        <p:spPr>
          <a:xfrm>
            <a:off x="2037993" y="5713809"/>
            <a:ext cx="3295888" cy="1777008"/>
          </a:xfrm>
          <a:prstGeom prst="rect">
            <a:avLst/>
          </a:prstGeom>
          <a:noFill/>
          <a:ln/>
        </p:spPr>
        <p:txBody>
          <a:bodyPr wrap="square" rtlCol="0" anchor="t"/>
          <a:lstStyle/>
          <a:p>
            <a:pPr algn="l" indent="0" marL="0">
              <a:lnSpc>
                <a:spcPts val="2799"/>
              </a:lnSpc>
              <a:buNone/>
            </a:pPr>
            <a:r>
              <a:rPr lang="en-US" sz="1750" dirty="0">
                <a:solidFill>
                  <a:srgbClr val="272525"/>
                </a:solidFill>
                <a:latin typeface="Lato" pitchFamily="34" charset="0"/>
                <a:ea typeface="Lato" pitchFamily="34" charset="-122"/>
                <a:cs typeface="Lato" pitchFamily="34" charset="-120"/>
              </a:rPr>
              <a:t>The trained model accurately detects multiple objects in busy urban settings, showcasing strong performance in complex scenarios.</a:t>
            </a:r>
            <a:endParaRPr lang="en-US" sz="1750" dirty="0"/>
          </a:p>
        </p:txBody>
      </p:sp>
      <p:pic>
        <p:nvPicPr>
          <p:cNvPr id="8" name="Image 2" descr="preencoded.png">    </p:cNvPr>
          <p:cNvPicPr>
            <a:picLocks noChangeAspect="1"/>
          </p:cNvPicPr>
          <p:nvPr/>
        </p:nvPicPr>
        <p:blipFill>
          <a:blip r:embed="rId3"/>
          <a:stretch>
            <a:fillRect/>
          </a:stretch>
        </p:blipFill>
        <p:spPr>
          <a:xfrm>
            <a:off x="5667137" y="2571631"/>
            <a:ext cx="3296007" cy="2037040"/>
          </a:xfrm>
          <a:prstGeom prst="rect">
            <a:avLst/>
          </a:prstGeom>
        </p:spPr>
      </p:pic>
      <p:sp>
        <p:nvSpPr>
          <p:cNvPr id="9" name="Text 4"/>
          <p:cNvSpPr/>
          <p:nvPr/>
        </p:nvSpPr>
        <p:spPr>
          <a:xfrm>
            <a:off x="5667137" y="4886325"/>
            <a:ext cx="3296007" cy="694373"/>
          </a:xfrm>
          <a:prstGeom prst="rect">
            <a:avLst/>
          </a:prstGeom>
          <a:noFill/>
          <a:ln/>
        </p:spPr>
        <p:txBody>
          <a:bodyPr wrap="square" rtlCol="0" anchor="t"/>
          <a:lstStyle/>
          <a:p>
            <a:pPr algn="l" indent="0" marL="0">
              <a:lnSpc>
                <a:spcPts val="2734"/>
              </a:lnSpc>
              <a:buNone/>
            </a:pPr>
            <a:r>
              <a:rPr lang="en-US" sz="2187" dirty="0">
                <a:solidFill>
                  <a:srgbClr val="272525"/>
                </a:solidFill>
                <a:latin typeface="Gelasio" pitchFamily="34" charset="0"/>
                <a:ea typeface="Gelasio" pitchFamily="34" charset="-122"/>
                <a:cs typeface="Gelasio" pitchFamily="34" charset="-120"/>
              </a:rPr>
              <a:t>Real-time Detection in Dynamic Environments</a:t>
            </a:r>
            <a:endParaRPr lang="en-US" sz="2187" dirty="0"/>
          </a:p>
        </p:txBody>
      </p:sp>
      <p:sp>
        <p:nvSpPr>
          <p:cNvPr id="10" name="Text 5"/>
          <p:cNvSpPr/>
          <p:nvPr/>
        </p:nvSpPr>
        <p:spPr>
          <a:xfrm>
            <a:off x="5667137" y="5713928"/>
            <a:ext cx="3296007" cy="1777008"/>
          </a:xfrm>
          <a:prstGeom prst="rect">
            <a:avLst/>
          </a:prstGeom>
          <a:noFill/>
          <a:ln/>
        </p:spPr>
        <p:txBody>
          <a:bodyPr wrap="square" rtlCol="0" anchor="t"/>
          <a:lstStyle/>
          <a:p>
            <a:pPr algn="l" indent="0" marL="0">
              <a:lnSpc>
                <a:spcPts val="2799"/>
              </a:lnSpc>
              <a:buNone/>
            </a:pPr>
            <a:r>
              <a:rPr lang="en-US" sz="1750" dirty="0">
                <a:solidFill>
                  <a:srgbClr val="272525"/>
                </a:solidFill>
                <a:latin typeface="Lato" pitchFamily="34" charset="0"/>
                <a:ea typeface="Lato" pitchFamily="34" charset="-122"/>
                <a:cs typeface="Lato" pitchFamily="34" charset="-120"/>
              </a:rPr>
              <a:t>Efficiently identifies and tracks objects in rapidly changing and diverse lighting conditions, ensuring dependable real-time performance.</a:t>
            </a:r>
            <a:endParaRPr lang="en-US" sz="1750" dirty="0"/>
          </a:p>
        </p:txBody>
      </p:sp>
      <p:pic>
        <p:nvPicPr>
          <p:cNvPr id="11" name="Image 3" descr="preencoded.png">    </p:cNvPr>
          <p:cNvPicPr>
            <a:picLocks noChangeAspect="1"/>
          </p:cNvPicPr>
          <p:nvPr/>
        </p:nvPicPr>
        <p:blipFill>
          <a:blip r:embed="rId4"/>
          <a:stretch>
            <a:fillRect/>
          </a:stretch>
        </p:blipFill>
        <p:spPr>
          <a:xfrm>
            <a:off x="9296400" y="2571631"/>
            <a:ext cx="3296007" cy="2037040"/>
          </a:xfrm>
          <a:prstGeom prst="rect">
            <a:avLst/>
          </a:prstGeom>
        </p:spPr>
      </p:pic>
      <p:sp>
        <p:nvSpPr>
          <p:cNvPr id="12" name="Text 6"/>
          <p:cNvSpPr/>
          <p:nvPr/>
        </p:nvSpPr>
        <p:spPr>
          <a:xfrm>
            <a:off x="9296400" y="4886325"/>
            <a:ext cx="3296007" cy="694373"/>
          </a:xfrm>
          <a:prstGeom prst="rect">
            <a:avLst/>
          </a:prstGeom>
          <a:noFill/>
          <a:ln/>
        </p:spPr>
        <p:txBody>
          <a:bodyPr wrap="square" rtlCol="0" anchor="t"/>
          <a:lstStyle/>
          <a:p>
            <a:pPr algn="l" indent="0" marL="0">
              <a:lnSpc>
                <a:spcPts val="2734"/>
              </a:lnSpc>
              <a:buNone/>
            </a:pPr>
            <a:r>
              <a:rPr lang="en-US" sz="2187" dirty="0">
                <a:solidFill>
                  <a:srgbClr val="272525"/>
                </a:solidFill>
                <a:latin typeface="Gelasio" pitchFamily="34" charset="0"/>
                <a:ea typeface="Gelasio" pitchFamily="34" charset="-122"/>
                <a:cs typeface="Gelasio" pitchFamily="34" charset="-120"/>
              </a:rPr>
              <a:t>Robust Performance in Challenging Conditions</a:t>
            </a:r>
            <a:endParaRPr lang="en-US" sz="2187" dirty="0"/>
          </a:p>
        </p:txBody>
      </p:sp>
      <p:sp>
        <p:nvSpPr>
          <p:cNvPr id="13" name="Text 7"/>
          <p:cNvSpPr/>
          <p:nvPr/>
        </p:nvSpPr>
        <p:spPr>
          <a:xfrm>
            <a:off x="9296400" y="5713928"/>
            <a:ext cx="3296007" cy="1777008"/>
          </a:xfrm>
          <a:prstGeom prst="rect">
            <a:avLst/>
          </a:prstGeom>
          <a:noFill/>
          <a:ln/>
        </p:spPr>
        <p:txBody>
          <a:bodyPr wrap="square" rtlCol="0" anchor="t"/>
          <a:lstStyle/>
          <a:p>
            <a:pPr algn="l" indent="0" marL="0">
              <a:lnSpc>
                <a:spcPts val="2799"/>
              </a:lnSpc>
              <a:buNone/>
            </a:pPr>
            <a:r>
              <a:rPr lang="en-US" sz="1750" dirty="0">
                <a:solidFill>
                  <a:srgbClr val="272525"/>
                </a:solidFill>
                <a:latin typeface="Lato" pitchFamily="34" charset="0"/>
                <a:ea typeface="Lato" pitchFamily="34" charset="-122"/>
                <a:cs typeface="Lato" pitchFamily="34" charset="-120"/>
              </a:rPr>
              <a:t>Demonstrates robust detection capabilities in adverse weather scenarios, maintaining accuracy under varying natural lighting conditions.</a:t>
            </a:r>
            <a:endParaRPr lang="en-US" sz="1750"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49483"/>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10980420" y="0"/>
            <a:ext cx="3657600" cy="8249483"/>
          </a:xfrm>
          <a:prstGeom prst="rect">
            <a:avLst/>
          </a:prstGeom>
        </p:spPr>
      </p:pic>
      <p:sp>
        <p:nvSpPr>
          <p:cNvPr id="5" name="Text 1"/>
          <p:cNvSpPr/>
          <p:nvPr/>
        </p:nvSpPr>
        <p:spPr>
          <a:xfrm>
            <a:off x="776168" y="545306"/>
            <a:ext cx="4958120" cy="619720"/>
          </a:xfrm>
          <a:prstGeom prst="rect">
            <a:avLst/>
          </a:prstGeom>
          <a:noFill/>
          <a:ln/>
        </p:spPr>
        <p:txBody>
          <a:bodyPr wrap="none" rtlCol="0" anchor="t"/>
          <a:lstStyle/>
          <a:p>
            <a:pPr indent="0" marL="0">
              <a:lnSpc>
                <a:spcPts val="4880"/>
              </a:lnSpc>
              <a:buNone/>
            </a:pPr>
            <a:r>
              <a:rPr lang="en-US" sz="3904" dirty="0">
                <a:solidFill>
                  <a:srgbClr val="312F2B"/>
                </a:solidFill>
                <a:latin typeface="Gelasio" pitchFamily="34" charset="0"/>
                <a:ea typeface="Gelasio" pitchFamily="34" charset="-122"/>
                <a:cs typeface="Gelasio" pitchFamily="34" charset="-120"/>
              </a:rPr>
              <a:t>Results: </a:t>
            </a:r>
            <a:endParaRPr lang="en-US" sz="3904" dirty="0"/>
          </a:p>
        </p:txBody>
      </p:sp>
      <p:sp>
        <p:nvSpPr>
          <p:cNvPr id="6" name="Shape 2"/>
          <p:cNvSpPr/>
          <p:nvPr/>
        </p:nvSpPr>
        <p:spPr>
          <a:xfrm>
            <a:off x="776168" y="1666875"/>
            <a:ext cx="347067" cy="347067"/>
          </a:xfrm>
          <a:prstGeom prst="roundRect">
            <a:avLst>
              <a:gd name="adj" fmla="val 25715"/>
            </a:avLst>
          </a:prstGeom>
          <a:solidFill>
            <a:srgbClr val="E8E8E3"/>
          </a:solidFill>
          <a:ln w="7620">
            <a:solidFill>
              <a:srgbClr val="CECEC9"/>
            </a:solidFill>
            <a:prstDash val="solid"/>
          </a:ln>
        </p:spPr>
      </p:sp>
      <p:sp>
        <p:nvSpPr>
          <p:cNvPr id="7" name="Text 3"/>
          <p:cNvSpPr/>
          <p:nvPr/>
        </p:nvSpPr>
        <p:spPr>
          <a:xfrm>
            <a:off x="1321475" y="1685449"/>
            <a:ext cx="2827615" cy="309801"/>
          </a:xfrm>
          <a:prstGeom prst="rect">
            <a:avLst/>
          </a:prstGeom>
          <a:noFill/>
          <a:ln/>
        </p:spPr>
        <p:txBody>
          <a:bodyPr wrap="none" rtlCol="0" anchor="t"/>
          <a:lstStyle/>
          <a:p>
            <a:pPr indent="0" marL="0">
              <a:lnSpc>
                <a:spcPts val="2440"/>
              </a:lnSpc>
              <a:buNone/>
            </a:pPr>
            <a:r>
              <a:rPr lang="en-US" sz="1952" dirty="0">
                <a:solidFill>
                  <a:srgbClr val="272525"/>
                </a:solidFill>
                <a:latin typeface="Gelasio" pitchFamily="34" charset="0"/>
                <a:ea typeface="Gelasio" pitchFamily="34" charset="-122"/>
                <a:cs typeface="Gelasio" pitchFamily="34" charset="-120"/>
              </a:rPr>
              <a:t>Comprehensive Detection</a:t>
            </a:r>
            <a:endParaRPr lang="en-US" sz="1952" dirty="0"/>
          </a:p>
        </p:txBody>
      </p:sp>
      <p:sp>
        <p:nvSpPr>
          <p:cNvPr id="8" name="Text 4"/>
          <p:cNvSpPr/>
          <p:nvPr/>
        </p:nvSpPr>
        <p:spPr>
          <a:xfrm>
            <a:off x="1321475" y="2114193"/>
            <a:ext cx="4065865" cy="951905"/>
          </a:xfrm>
          <a:prstGeom prst="rect">
            <a:avLst/>
          </a:prstGeom>
          <a:noFill/>
          <a:ln/>
        </p:spPr>
        <p:txBody>
          <a:bodyPr wrap="square" rtlCol="0" anchor="t"/>
          <a:lstStyle/>
          <a:p>
            <a:pPr indent="0" marL="0">
              <a:lnSpc>
                <a:spcPts val="2499"/>
              </a:lnSpc>
              <a:buNone/>
            </a:pPr>
            <a:r>
              <a:rPr lang="en-US" sz="1562" dirty="0">
                <a:solidFill>
                  <a:srgbClr val="272525"/>
                </a:solidFill>
                <a:latin typeface="Lato" pitchFamily="34" charset="0"/>
                <a:ea typeface="Lato" pitchFamily="34" charset="-122"/>
                <a:cs typeface="Lato" pitchFamily="34" charset="-120"/>
              </a:rPr>
              <a:t>The model accurately identifies and localizes more than 12 different objects in various settings.</a:t>
            </a:r>
            <a:endParaRPr lang="en-US" sz="1562" dirty="0"/>
          </a:p>
        </p:txBody>
      </p:sp>
      <p:sp>
        <p:nvSpPr>
          <p:cNvPr id="9" name="Shape 5"/>
          <p:cNvSpPr/>
          <p:nvPr/>
        </p:nvSpPr>
        <p:spPr>
          <a:xfrm>
            <a:off x="5585579" y="1666875"/>
            <a:ext cx="347067" cy="347067"/>
          </a:xfrm>
          <a:prstGeom prst="roundRect">
            <a:avLst>
              <a:gd name="adj" fmla="val 25715"/>
            </a:avLst>
          </a:prstGeom>
          <a:solidFill>
            <a:srgbClr val="E8E8E3"/>
          </a:solidFill>
          <a:ln w="7620">
            <a:solidFill>
              <a:srgbClr val="CECEC9"/>
            </a:solidFill>
            <a:prstDash val="solid"/>
          </a:ln>
        </p:spPr>
      </p:sp>
      <p:sp>
        <p:nvSpPr>
          <p:cNvPr id="10" name="Text 6"/>
          <p:cNvSpPr/>
          <p:nvPr/>
        </p:nvSpPr>
        <p:spPr>
          <a:xfrm>
            <a:off x="6130885" y="1685449"/>
            <a:ext cx="2479000" cy="309801"/>
          </a:xfrm>
          <a:prstGeom prst="rect">
            <a:avLst/>
          </a:prstGeom>
          <a:noFill/>
          <a:ln/>
        </p:spPr>
        <p:txBody>
          <a:bodyPr wrap="none" rtlCol="0" anchor="t"/>
          <a:lstStyle/>
          <a:p>
            <a:pPr indent="0" marL="0">
              <a:lnSpc>
                <a:spcPts val="2440"/>
              </a:lnSpc>
              <a:buNone/>
            </a:pPr>
            <a:r>
              <a:rPr lang="en-US" sz="1952" dirty="0">
                <a:solidFill>
                  <a:srgbClr val="272525"/>
                </a:solidFill>
                <a:latin typeface="Gelasio" pitchFamily="34" charset="0"/>
                <a:ea typeface="Gelasio" pitchFamily="34" charset="-122"/>
                <a:cs typeface="Gelasio" pitchFamily="34" charset="-120"/>
              </a:rPr>
              <a:t>Enhanced Efficacy</a:t>
            </a:r>
            <a:endParaRPr lang="en-US" sz="1952" dirty="0"/>
          </a:p>
        </p:txBody>
      </p:sp>
      <p:sp>
        <p:nvSpPr>
          <p:cNvPr id="11" name="Text 7"/>
          <p:cNvSpPr/>
          <p:nvPr/>
        </p:nvSpPr>
        <p:spPr>
          <a:xfrm>
            <a:off x="6130885" y="2114193"/>
            <a:ext cx="4065865" cy="951905"/>
          </a:xfrm>
          <a:prstGeom prst="rect">
            <a:avLst/>
          </a:prstGeom>
          <a:noFill/>
          <a:ln/>
        </p:spPr>
        <p:txBody>
          <a:bodyPr wrap="square" rtlCol="0" anchor="t"/>
          <a:lstStyle/>
          <a:p>
            <a:pPr indent="0" marL="0">
              <a:lnSpc>
                <a:spcPts val="2499"/>
              </a:lnSpc>
              <a:buNone/>
            </a:pPr>
            <a:r>
              <a:rPr lang="en-US" sz="1562" dirty="0">
                <a:solidFill>
                  <a:srgbClr val="272525"/>
                </a:solidFill>
                <a:latin typeface="Lato" pitchFamily="34" charset="0"/>
                <a:ea typeface="Lato" pitchFamily="34" charset="-122"/>
                <a:cs typeface="Lato" pitchFamily="34" charset="-120"/>
              </a:rPr>
              <a:t>Improved efficiency and speed in detecting.It is giving the precision of 70% initially but getting 86%  after fine tuning  and adjusting epochs.</a:t>
            </a:r>
            <a:endParaRPr lang="en-US" sz="1562" dirty="0"/>
          </a:p>
        </p:txBody>
      </p:sp>
      <p:sp>
        <p:nvSpPr>
          <p:cNvPr id="12" name="Shape 8"/>
          <p:cNvSpPr/>
          <p:nvPr/>
        </p:nvSpPr>
        <p:spPr>
          <a:xfrm>
            <a:off x="776168" y="3472458"/>
            <a:ext cx="347067" cy="347067"/>
          </a:xfrm>
          <a:prstGeom prst="roundRect">
            <a:avLst>
              <a:gd name="adj" fmla="val 25715"/>
            </a:avLst>
          </a:prstGeom>
          <a:solidFill>
            <a:srgbClr val="E8E8E3"/>
          </a:solidFill>
          <a:ln w="7620">
            <a:solidFill>
              <a:srgbClr val="CECEC9"/>
            </a:solidFill>
            <a:prstDash val="solid"/>
          </a:ln>
        </p:spPr>
      </p:sp>
      <p:pic>
        <p:nvPicPr>
          <p:cNvPr id="13" name="Image 2" descr="preencoded.png">    </p:cNvPr>
          <p:cNvPicPr>
            <a:picLocks noChangeAspect="1"/>
          </p:cNvPicPr>
          <p:nvPr/>
        </p:nvPicPr>
        <p:blipFill>
          <a:blip r:embed="rId3"/>
          <a:stretch>
            <a:fillRect/>
          </a:stretch>
        </p:blipFill>
        <p:spPr>
          <a:xfrm>
            <a:off x="1321475" y="3487341"/>
            <a:ext cx="8433792" cy="4216837"/>
          </a:xfrm>
          <a:prstGeom prst="rect">
            <a:avLst/>
          </a:prstGeom>
        </p:spPr>
      </p:pic>
      <p:pic>
        <p:nvPicPr>
          <p:cNvPr id="14"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037993" y="810935"/>
            <a:ext cx="5006221" cy="355402"/>
          </a:xfrm>
          <a:prstGeom prst="rect">
            <a:avLst/>
          </a:prstGeom>
          <a:noFill/>
          <a:ln/>
        </p:spPr>
        <p:txBody>
          <a:bodyPr wrap="non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Raw Image</a:t>
            </a:r>
            <a:endParaRPr lang="en-US" sz="1750" dirty="0"/>
          </a:p>
        </p:txBody>
      </p:sp>
      <p:pic>
        <p:nvPicPr>
          <p:cNvPr id="7" name="Image 2" descr="preencoded.png">    </p:cNvPr>
          <p:cNvPicPr>
            <a:picLocks noChangeAspect="1"/>
          </p:cNvPicPr>
          <p:nvPr/>
        </p:nvPicPr>
        <p:blipFill>
          <a:blip r:embed="rId3"/>
          <a:stretch>
            <a:fillRect/>
          </a:stretch>
        </p:blipFill>
        <p:spPr>
          <a:xfrm>
            <a:off x="2037993" y="1416248"/>
            <a:ext cx="4641413" cy="2403277"/>
          </a:xfrm>
          <a:prstGeom prst="rect">
            <a:avLst/>
          </a:prstGeom>
        </p:spPr>
      </p:pic>
      <p:sp>
        <p:nvSpPr>
          <p:cNvPr id="8" name="Text 3"/>
          <p:cNvSpPr/>
          <p:nvPr/>
        </p:nvSpPr>
        <p:spPr>
          <a:xfrm>
            <a:off x="7593806" y="810935"/>
            <a:ext cx="5006221" cy="355402"/>
          </a:xfrm>
          <a:prstGeom prst="rect">
            <a:avLst/>
          </a:prstGeom>
          <a:noFill/>
          <a:ln/>
        </p:spPr>
        <p:txBody>
          <a:bodyPr wrap="non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Final Image</a:t>
            </a:r>
            <a:endParaRPr lang="en-US" sz="1750" dirty="0"/>
          </a:p>
        </p:txBody>
      </p:sp>
      <p:pic>
        <p:nvPicPr>
          <p:cNvPr id="9" name="Image 3" descr="preencoded.png">    </p:cNvPr>
          <p:cNvPicPr>
            <a:picLocks noChangeAspect="1"/>
          </p:cNvPicPr>
          <p:nvPr/>
        </p:nvPicPr>
        <p:blipFill>
          <a:blip r:embed="rId4"/>
          <a:stretch>
            <a:fillRect/>
          </a:stretch>
        </p:blipFill>
        <p:spPr>
          <a:xfrm>
            <a:off x="7593806" y="1416248"/>
            <a:ext cx="4629150" cy="2383512"/>
          </a:xfrm>
          <a:prstGeom prst="rect">
            <a:avLst/>
          </a:prstGeom>
        </p:spPr>
      </p:pic>
      <p:sp>
        <p:nvSpPr>
          <p:cNvPr id="10" name="Text 4"/>
          <p:cNvSpPr/>
          <p:nvPr/>
        </p:nvSpPr>
        <p:spPr>
          <a:xfrm>
            <a:off x="2037993" y="4319349"/>
            <a:ext cx="10554414" cy="355402"/>
          </a:xfrm>
          <a:prstGeom prst="rect">
            <a:avLst/>
          </a:prstGeom>
          <a:noFill/>
          <a:ln/>
        </p:spPr>
        <p:txBody>
          <a:bodyPr wrap="non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Some Curves and Graphs </a:t>
            </a:r>
            <a:endParaRPr lang="en-US" sz="1750" dirty="0"/>
          </a:p>
        </p:txBody>
      </p:sp>
      <p:pic>
        <p:nvPicPr>
          <p:cNvPr id="11" name="Image 4" descr="preencoded.png">    </p:cNvPr>
          <p:cNvPicPr>
            <a:picLocks noChangeAspect="1"/>
          </p:cNvPicPr>
          <p:nvPr/>
        </p:nvPicPr>
        <p:blipFill>
          <a:blip r:embed="rId5"/>
          <a:stretch>
            <a:fillRect/>
          </a:stretch>
        </p:blipFill>
        <p:spPr>
          <a:xfrm>
            <a:off x="2037993" y="5174575"/>
            <a:ext cx="2184916" cy="1638657"/>
          </a:xfrm>
          <a:prstGeom prst="rect">
            <a:avLst/>
          </a:prstGeom>
        </p:spPr>
      </p:pic>
      <p:sp>
        <p:nvSpPr>
          <p:cNvPr id="12" name="Text 5"/>
          <p:cNvSpPr/>
          <p:nvPr/>
        </p:nvSpPr>
        <p:spPr>
          <a:xfrm>
            <a:off x="2037993" y="7063145"/>
            <a:ext cx="2232065" cy="355402"/>
          </a:xfrm>
          <a:prstGeom prst="rect">
            <a:avLst/>
          </a:prstGeom>
          <a:noFill/>
          <a:ln/>
        </p:spPr>
        <p:txBody>
          <a:bodyPr wrap="non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Confusion Matrix</a:t>
            </a:r>
            <a:endParaRPr lang="en-US" sz="1750" dirty="0"/>
          </a:p>
        </p:txBody>
      </p:sp>
      <p:pic>
        <p:nvPicPr>
          <p:cNvPr id="13" name="Image 5" descr="preencoded.png">    </p:cNvPr>
          <p:cNvPicPr>
            <a:picLocks noChangeAspect="1"/>
          </p:cNvPicPr>
          <p:nvPr/>
        </p:nvPicPr>
        <p:blipFill>
          <a:blip r:embed="rId6"/>
          <a:stretch>
            <a:fillRect/>
          </a:stretch>
        </p:blipFill>
        <p:spPr>
          <a:xfrm>
            <a:off x="4819650" y="5174575"/>
            <a:ext cx="2184916" cy="1456134"/>
          </a:xfrm>
          <a:prstGeom prst="rect">
            <a:avLst/>
          </a:prstGeom>
        </p:spPr>
      </p:pic>
      <p:sp>
        <p:nvSpPr>
          <p:cNvPr id="14" name="Text 6"/>
          <p:cNvSpPr/>
          <p:nvPr/>
        </p:nvSpPr>
        <p:spPr>
          <a:xfrm>
            <a:off x="4819650" y="6880622"/>
            <a:ext cx="2232065" cy="355402"/>
          </a:xfrm>
          <a:prstGeom prst="rect">
            <a:avLst/>
          </a:prstGeom>
          <a:noFill/>
          <a:ln/>
        </p:spPr>
        <p:txBody>
          <a:bodyPr wrap="non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P Curve</a:t>
            </a:r>
            <a:endParaRPr lang="en-US" sz="1750" dirty="0"/>
          </a:p>
        </p:txBody>
      </p:sp>
      <p:pic>
        <p:nvPicPr>
          <p:cNvPr id="15" name="Image 6" descr="preencoded.png">    </p:cNvPr>
          <p:cNvPicPr>
            <a:picLocks noChangeAspect="1"/>
          </p:cNvPicPr>
          <p:nvPr/>
        </p:nvPicPr>
        <p:blipFill>
          <a:blip r:embed="rId7"/>
          <a:stretch>
            <a:fillRect/>
          </a:stretch>
        </p:blipFill>
        <p:spPr>
          <a:xfrm>
            <a:off x="7601307" y="5174575"/>
            <a:ext cx="2232065" cy="1487567"/>
          </a:xfrm>
          <a:prstGeom prst="rect">
            <a:avLst/>
          </a:prstGeom>
        </p:spPr>
      </p:pic>
      <p:sp>
        <p:nvSpPr>
          <p:cNvPr id="16" name="Text 7"/>
          <p:cNvSpPr/>
          <p:nvPr/>
        </p:nvSpPr>
        <p:spPr>
          <a:xfrm>
            <a:off x="7601307" y="6912054"/>
            <a:ext cx="2232065" cy="355402"/>
          </a:xfrm>
          <a:prstGeom prst="rect">
            <a:avLst/>
          </a:prstGeom>
          <a:noFill/>
          <a:ln/>
        </p:spPr>
        <p:txBody>
          <a:bodyPr wrap="non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PR_Curve</a:t>
            </a:r>
            <a:endParaRPr lang="en-US" sz="1750" dirty="0"/>
          </a:p>
        </p:txBody>
      </p:sp>
      <p:pic>
        <p:nvPicPr>
          <p:cNvPr id="17" name="Image 7" descr="preencoded.png">    </p:cNvPr>
          <p:cNvPicPr>
            <a:picLocks noChangeAspect="1"/>
          </p:cNvPicPr>
          <p:nvPr/>
        </p:nvPicPr>
        <p:blipFill>
          <a:blip r:embed="rId8"/>
          <a:stretch>
            <a:fillRect/>
          </a:stretch>
        </p:blipFill>
        <p:spPr>
          <a:xfrm>
            <a:off x="10382964" y="5174575"/>
            <a:ext cx="2232065" cy="1487567"/>
          </a:xfrm>
          <a:prstGeom prst="rect">
            <a:avLst/>
          </a:prstGeom>
        </p:spPr>
      </p:pic>
      <p:sp>
        <p:nvSpPr>
          <p:cNvPr id="18" name="Text 8"/>
          <p:cNvSpPr/>
          <p:nvPr/>
        </p:nvSpPr>
        <p:spPr>
          <a:xfrm>
            <a:off x="10382964" y="6912054"/>
            <a:ext cx="2232065" cy="355402"/>
          </a:xfrm>
          <a:prstGeom prst="rect">
            <a:avLst/>
          </a:prstGeom>
          <a:noFill/>
          <a:ln/>
        </p:spPr>
        <p:txBody>
          <a:bodyPr wrap="non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R Curve</a:t>
            </a:r>
            <a:endParaRPr lang="en-US" sz="1750" dirty="0"/>
          </a:p>
        </p:txBody>
      </p:sp>
      <p:pic>
        <p:nvPicPr>
          <p:cNvPr id="19" name="Image 8" descr="preencoded.png">
            <a:hlinkClick r:id="rId10" tooltip=""/>
          </p:cNvPr>
          <p:cNvPicPr>
            <a:picLocks noChangeAspect="1"/>
          </p:cNvPicPr>
          <p:nvPr/>
        </p:nvPicPr>
        <p:blipFill>
          <a:blip r:embed="rId9"/>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035368"/>
            <a:ext cx="10014585" cy="694373"/>
          </a:xfrm>
          <a:prstGeom prst="rect">
            <a:avLst/>
          </a:prstGeom>
          <a:noFill/>
          <a:ln/>
        </p:spPr>
        <p:txBody>
          <a:bodyPr wrap="non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Real-time Speed Detection with YOLOv8</a:t>
            </a:r>
            <a:endParaRPr lang="en-US" sz="4374" dirty="0"/>
          </a:p>
        </p:txBody>
      </p:sp>
      <p:sp>
        <p:nvSpPr>
          <p:cNvPr id="5" name="Text 2"/>
          <p:cNvSpPr/>
          <p:nvPr/>
        </p:nvSpPr>
        <p:spPr>
          <a:xfrm>
            <a:off x="2037993" y="2062996"/>
            <a:ext cx="10554414" cy="1421606"/>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Experience the power of YOLOv8 in accurately detecting and tracking vehicle speeds in real-time. With advanced object detection algorithms, our system provides precise speed measurements for efficient traffic monitoring and management. Discover how YOLOv8 revolutionizes speed detection for improved safety and traffic control.</a:t>
            </a:r>
            <a:endParaRPr lang="en-US" sz="1750" dirty="0"/>
          </a:p>
        </p:txBody>
      </p:sp>
      <p:sp>
        <p:nvSpPr>
          <p:cNvPr id="6" name="Text 3"/>
          <p:cNvSpPr/>
          <p:nvPr/>
        </p:nvSpPr>
        <p:spPr>
          <a:xfrm>
            <a:off x="2037993" y="3817858"/>
            <a:ext cx="4443889" cy="555427"/>
          </a:xfrm>
          <a:prstGeom prst="rect">
            <a:avLst/>
          </a:prstGeom>
          <a:noFill/>
          <a:ln/>
        </p:spPr>
        <p:txBody>
          <a:bodyPr wrap="none" rtlCol="0" anchor="t"/>
          <a:lstStyle/>
          <a:p>
            <a:pPr indent="0" marL="0">
              <a:lnSpc>
                <a:spcPts val="4374"/>
              </a:lnSpc>
              <a:buNone/>
            </a:pPr>
            <a:r>
              <a:rPr lang="en-US" sz="3499" dirty="0">
                <a:solidFill>
                  <a:srgbClr val="312F2B"/>
                </a:solidFill>
                <a:latin typeface="Gelasio" pitchFamily="34" charset="0"/>
                <a:ea typeface="Gelasio" pitchFamily="34" charset="-122"/>
                <a:cs typeface="Gelasio" pitchFamily="34" charset="-120"/>
              </a:rPr>
              <a:t>Method:</a:t>
            </a:r>
            <a:endParaRPr lang="en-US" sz="3499" dirty="0"/>
          </a:p>
        </p:txBody>
      </p:sp>
      <p:sp>
        <p:nvSpPr>
          <p:cNvPr id="7" name="Text 4"/>
          <p:cNvSpPr/>
          <p:nvPr/>
        </p:nvSpPr>
        <p:spPr>
          <a:xfrm>
            <a:off x="2393394" y="4706541"/>
            <a:ext cx="10199013" cy="355402"/>
          </a:xfrm>
          <a:prstGeom prst="rect">
            <a:avLst/>
          </a:prstGeom>
          <a:noFill/>
          <a:ln/>
        </p:spPr>
        <p:txBody>
          <a:bodyPr wrap="none" rtlCol="0" anchor="t"/>
          <a:lstStyle/>
          <a:p>
            <a:pPr algn="l" marL="342900" indent="-342900">
              <a:lnSpc>
                <a:spcPts val="2799"/>
              </a:lnSpc>
              <a:buSzPct val="100000"/>
              <a:buFont typeface="+mj-lt"/>
              <a:buAutoNum type="arabicPeriod" startAt="1"/>
            </a:pPr>
            <a:r>
              <a:rPr lang="en-US" sz="1750" dirty="0">
                <a:solidFill>
                  <a:srgbClr val="272525"/>
                </a:solidFill>
                <a:latin typeface="Lato" pitchFamily="34" charset="0"/>
                <a:ea typeface="Lato" pitchFamily="34" charset="-122"/>
                <a:cs typeface="Lato" pitchFamily="34" charset="-120"/>
              </a:rPr>
              <a:t>Input video frames are fed into the YOLOv8 model.</a:t>
            </a:r>
            <a:endParaRPr lang="en-US" sz="1750" dirty="0"/>
          </a:p>
        </p:txBody>
      </p:sp>
      <p:sp>
        <p:nvSpPr>
          <p:cNvPr id="8" name="Text 5"/>
          <p:cNvSpPr/>
          <p:nvPr/>
        </p:nvSpPr>
        <p:spPr>
          <a:xfrm>
            <a:off x="2393394" y="5150763"/>
            <a:ext cx="10199013" cy="355402"/>
          </a:xfrm>
          <a:prstGeom prst="rect">
            <a:avLst/>
          </a:prstGeom>
          <a:noFill/>
          <a:ln/>
        </p:spPr>
        <p:txBody>
          <a:bodyPr wrap="none" rtlCol="0" anchor="t"/>
          <a:lstStyle/>
          <a:p>
            <a:pPr algn="l" marL="342900" indent="-342900">
              <a:lnSpc>
                <a:spcPts val="2799"/>
              </a:lnSpc>
              <a:buSzPct val="100000"/>
              <a:buFont typeface="+mj-lt"/>
              <a:buAutoNum type="arabicPeriod" startAt="2"/>
            </a:pPr>
            <a:r>
              <a:rPr lang="en-US" sz="1750" dirty="0">
                <a:solidFill>
                  <a:srgbClr val="272525"/>
                </a:solidFill>
                <a:latin typeface="Lato" pitchFamily="34" charset="0"/>
                <a:ea typeface="Lato" pitchFamily="34" charset="-122"/>
                <a:cs typeface="Lato" pitchFamily="34" charset="-120"/>
              </a:rPr>
              <a:t>The model performs object detection and identifies vehicles in each frame and coordinates are recorded.</a:t>
            </a:r>
            <a:endParaRPr lang="en-US" sz="1750" dirty="0"/>
          </a:p>
        </p:txBody>
      </p:sp>
      <p:sp>
        <p:nvSpPr>
          <p:cNvPr id="9" name="Text 6"/>
          <p:cNvSpPr/>
          <p:nvPr/>
        </p:nvSpPr>
        <p:spPr>
          <a:xfrm>
            <a:off x="2393394" y="5594985"/>
            <a:ext cx="10199013" cy="710803"/>
          </a:xfrm>
          <a:prstGeom prst="rect">
            <a:avLst/>
          </a:prstGeom>
          <a:noFill/>
          <a:ln/>
        </p:spPr>
        <p:txBody>
          <a:bodyPr wrap="square" rtlCol="0" anchor="t"/>
          <a:lstStyle/>
          <a:p>
            <a:pPr algn="l" marL="342900" indent="-342900">
              <a:lnSpc>
                <a:spcPts val="2799"/>
              </a:lnSpc>
              <a:buSzPct val="100000"/>
              <a:buFont typeface="+mj-lt"/>
              <a:buAutoNum type="arabicPeriod" startAt="3"/>
            </a:pPr>
            <a:r>
              <a:rPr lang="en-US" sz="1750" dirty="0">
                <a:solidFill>
                  <a:srgbClr val="272525"/>
                </a:solidFill>
                <a:latin typeface="Lato" pitchFamily="34" charset="0"/>
                <a:ea typeface="Lato" pitchFamily="34" charset="-122"/>
                <a:cs typeface="Lato" pitchFamily="34" charset="-120"/>
              </a:rPr>
              <a:t>Using the 2 line we calculate time to travel between them, the distance traveled by each vehicle is calculated.</a:t>
            </a:r>
            <a:endParaRPr lang="en-US" sz="1750" dirty="0"/>
          </a:p>
        </p:txBody>
      </p:sp>
      <p:sp>
        <p:nvSpPr>
          <p:cNvPr id="10" name="Text 7"/>
          <p:cNvSpPr/>
          <p:nvPr/>
        </p:nvSpPr>
        <p:spPr>
          <a:xfrm>
            <a:off x="2393394" y="6394609"/>
            <a:ext cx="10199013" cy="355402"/>
          </a:xfrm>
          <a:prstGeom prst="rect">
            <a:avLst/>
          </a:prstGeom>
          <a:noFill/>
          <a:ln/>
        </p:spPr>
        <p:txBody>
          <a:bodyPr wrap="none" rtlCol="0" anchor="t"/>
          <a:lstStyle/>
          <a:p>
            <a:pPr algn="l" marL="342900" indent="-342900">
              <a:lnSpc>
                <a:spcPts val="2799"/>
              </a:lnSpc>
              <a:buSzPct val="100000"/>
              <a:buFont typeface="+mj-lt"/>
              <a:buAutoNum type="arabicPeriod" startAt="4"/>
            </a:pPr>
            <a:r>
              <a:rPr lang="en-US" sz="1750" dirty="0">
                <a:solidFill>
                  <a:srgbClr val="272525"/>
                </a:solidFill>
                <a:latin typeface="Lato" pitchFamily="34" charset="0"/>
                <a:ea typeface="Lato" pitchFamily="34" charset="-122"/>
                <a:cs typeface="Lato" pitchFamily="34" charset="-120"/>
              </a:rPr>
              <a:t>By analyzing the time difference between consecutive frames, the speed of each vehicle is determined.</a:t>
            </a:r>
            <a:endParaRPr lang="en-US" sz="1750" dirty="0"/>
          </a:p>
        </p:txBody>
      </p:sp>
      <p:sp>
        <p:nvSpPr>
          <p:cNvPr id="11" name="Text 8"/>
          <p:cNvSpPr/>
          <p:nvPr/>
        </p:nvSpPr>
        <p:spPr>
          <a:xfrm>
            <a:off x="2393394" y="6838831"/>
            <a:ext cx="10199013" cy="355402"/>
          </a:xfrm>
          <a:prstGeom prst="rect">
            <a:avLst/>
          </a:prstGeom>
          <a:noFill/>
          <a:ln/>
        </p:spPr>
        <p:txBody>
          <a:bodyPr wrap="none" rtlCol="0" anchor="t"/>
          <a:lstStyle/>
          <a:p>
            <a:pPr algn="l" marL="342900" indent="-342900">
              <a:lnSpc>
                <a:spcPts val="2799"/>
              </a:lnSpc>
              <a:buSzPct val="100000"/>
              <a:buFont typeface="+mj-lt"/>
              <a:buAutoNum type="arabicPeriod" startAt="5"/>
            </a:pPr>
            <a:r>
              <a:rPr lang="en-US" sz="1750" dirty="0">
                <a:solidFill>
                  <a:srgbClr val="272525"/>
                </a:solidFill>
                <a:latin typeface="Lato" pitchFamily="34" charset="0"/>
                <a:ea typeface="Lato" pitchFamily="34" charset="-122"/>
                <a:cs typeface="Lato" pitchFamily="34" charset="-120"/>
              </a:rPr>
              <a:t>The speed information is then displayed or recorded for further analysis and monitoring.</a:t>
            </a:r>
            <a:endParaRPr lang="en-US" sz="1750" dirty="0"/>
          </a:p>
        </p:txBody>
      </p:sp>
      <p:pic>
        <p:nvPicPr>
          <p:cNvPr id="1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2299216" y="1470779"/>
            <a:ext cx="4920972" cy="2555200"/>
          </a:xfrm>
          <a:prstGeom prst="rect">
            <a:avLst/>
          </a:prstGeom>
        </p:spPr>
      </p:pic>
      <p:pic>
        <p:nvPicPr>
          <p:cNvPr id="5" name="Image 2" descr="preencoded.png">    </p:cNvPr>
          <p:cNvPicPr>
            <a:picLocks noChangeAspect="1"/>
          </p:cNvPicPr>
          <p:nvPr/>
        </p:nvPicPr>
        <p:blipFill>
          <a:blip r:embed="rId3"/>
          <a:stretch>
            <a:fillRect/>
          </a:stretch>
        </p:blipFill>
        <p:spPr>
          <a:xfrm>
            <a:off x="7397829" y="1470779"/>
            <a:ext cx="4933355" cy="2555200"/>
          </a:xfrm>
          <a:prstGeom prst="rect">
            <a:avLst/>
          </a:prstGeom>
        </p:spPr>
      </p:pic>
      <p:pic>
        <p:nvPicPr>
          <p:cNvPr id="6" name="Image 3" descr="preencoded.png">    </p:cNvPr>
          <p:cNvPicPr>
            <a:picLocks noChangeAspect="1"/>
          </p:cNvPicPr>
          <p:nvPr/>
        </p:nvPicPr>
        <p:blipFill>
          <a:blip r:embed="rId4"/>
          <a:stretch>
            <a:fillRect/>
          </a:stretch>
        </p:blipFill>
        <p:spPr>
          <a:xfrm>
            <a:off x="4879419" y="4203621"/>
            <a:ext cx="4871442" cy="2555200"/>
          </a:xfrm>
          <a:prstGeom prst="rect">
            <a:avLst/>
          </a:prstGeom>
        </p:spPr>
      </p:pic>
      <p:pic>
        <p:nvPicPr>
          <p:cNvPr id="7"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9582388"/>
          </a:xfrm>
          <a:prstGeom prst="rect">
            <a:avLst/>
          </a:prstGeom>
          <a:solidFill>
            <a:srgbClr val="FFFFFF">
              <a:alpha val="75000"/>
            </a:srgbClr>
          </a:solidFill>
          <a:ln/>
        </p:spPr>
      </p:sp>
      <p:sp>
        <p:nvSpPr>
          <p:cNvPr id="4" name="Text 1"/>
          <p:cNvSpPr/>
          <p:nvPr/>
        </p:nvSpPr>
        <p:spPr>
          <a:xfrm>
            <a:off x="3484959" y="443389"/>
            <a:ext cx="7660481" cy="1007745"/>
          </a:xfrm>
          <a:prstGeom prst="rect">
            <a:avLst/>
          </a:prstGeom>
          <a:noFill/>
          <a:ln/>
        </p:spPr>
        <p:txBody>
          <a:bodyPr wrap="square" rtlCol="0" anchor="t"/>
          <a:lstStyle/>
          <a:p>
            <a:pPr indent="0" marL="0">
              <a:lnSpc>
                <a:spcPts val="3968"/>
              </a:lnSpc>
              <a:buNone/>
            </a:pPr>
            <a:r>
              <a:rPr lang="en-US" sz="3175" dirty="0">
                <a:solidFill>
                  <a:srgbClr val="312F2B"/>
                </a:solidFill>
                <a:latin typeface="Gelasio" pitchFamily="34" charset="0"/>
                <a:ea typeface="Gelasio" pitchFamily="34" charset="-122"/>
                <a:cs typeface="Gelasio" pitchFamily="34" charset="-120"/>
              </a:rPr>
              <a:t>Data Analysis on Real-time Speed Detection</a:t>
            </a:r>
            <a:endParaRPr lang="en-US" sz="3175" dirty="0"/>
          </a:p>
        </p:txBody>
      </p:sp>
      <p:sp>
        <p:nvSpPr>
          <p:cNvPr id="5" name="Text 2"/>
          <p:cNvSpPr/>
          <p:nvPr/>
        </p:nvSpPr>
        <p:spPr>
          <a:xfrm>
            <a:off x="3484959" y="1773674"/>
            <a:ext cx="7660481" cy="1806893"/>
          </a:xfrm>
          <a:prstGeom prst="rect">
            <a:avLst/>
          </a:prstGeom>
          <a:noFill/>
          <a:ln/>
        </p:spPr>
        <p:txBody>
          <a:bodyPr wrap="square" rtlCol="0" anchor="t"/>
          <a:lstStyle/>
          <a:p>
            <a:pPr indent="0" marL="0">
              <a:lnSpc>
                <a:spcPts val="2032"/>
              </a:lnSpc>
              <a:buNone/>
            </a:pPr>
            <a:r>
              <a:rPr lang="en-US" sz="1270" dirty="0">
                <a:solidFill>
                  <a:srgbClr val="272525"/>
                </a:solidFill>
                <a:latin typeface="Lato" pitchFamily="34" charset="0"/>
                <a:ea typeface="Lato" pitchFamily="34" charset="-122"/>
                <a:cs typeface="Lato" pitchFamily="34" charset="-120"/>
              </a:rPr>
              <a:t>We used YOLO to process the data and stored it in lists for both sides of the highway. We collected traffic data at fixed intervals to compare which periods had more or less traffic. We divided the video data into morning and whole day segments, and compared the data of both lanes. We found that downtime for the whole day was lower than during the morning, and plotted it in a graph. We also tracked traffic data for uptime and downtime in the morning and plotted it on a bar chart to determine which side had more traffic. We analyzed over speeding by tracking it and putting it in a list for both lanes, and then calculated the percentage of over speeding vehicles vs total vehicles passed on both sides.</a:t>
            </a:r>
            <a:endParaRPr lang="en-US" sz="1270" dirty="0"/>
          </a:p>
        </p:txBody>
      </p:sp>
      <p:pic>
        <p:nvPicPr>
          <p:cNvPr id="6" name="Image 1" descr="preencoded.png">    </p:cNvPr>
          <p:cNvPicPr>
            <a:picLocks noChangeAspect="1"/>
          </p:cNvPicPr>
          <p:nvPr/>
        </p:nvPicPr>
        <p:blipFill>
          <a:blip r:embed="rId2"/>
          <a:stretch>
            <a:fillRect/>
          </a:stretch>
        </p:blipFill>
        <p:spPr>
          <a:xfrm>
            <a:off x="3504367" y="3761899"/>
            <a:ext cx="7621667" cy="4937641"/>
          </a:xfrm>
          <a:prstGeom prst="rect">
            <a:avLst/>
          </a:prstGeom>
        </p:spPr>
      </p:pic>
      <p:sp>
        <p:nvSpPr>
          <p:cNvPr id="7" name="Text 3"/>
          <p:cNvSpPr/>
          <p:nvPr/>
        </p:nvSpPr>
        <p:spPr>
          <a:xfrm>
            <a:off x="3484959" y="8880872"/>
            <a:ext cx="7660481" cy="258128"/>
          </a:xfrm>
          <a:prstGeom prst="rect">
            <a:avLst/>
          </a:prstGeom>
          <a:noFill/>
          <a:ln/>
        </p:spPr>
        <p:txBody>
          <a:bodyPr wrap="none" rtlCol="0" anchor="t"/>
          <a:lstStyle/>
          <a:p>
            <a:pPr indent="0" marL="0">
              <a:lnSpc>
                <a:spcPts val="2032"/>
              </a:lnSpc>
              <a:buNone/>
            </a:pPr>
            <a:endParaRPr lang="en-US" sz="1270"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61271"/>
          </a:xfrm>
          <a:prstGeom prst="rect">
            <a:avLst/>
          </a:prstGeom>
          <a:solidFill>
            <a:srgbClr val="FFFFFF">
              <a:alpha val="75000"/>
            </a:srgbClr>
          </a:solidFill>
          <a:ln/>
        </p:spPr>
      </p:sp>
      <p:sp>
        <p:nvSpPr>
          <p:cNvPr id="4" name="Text 1"/>
          <p:cNvSpPr/>
          <p:nvPr/>
        </p:nvSpPr>
        <p:spPr>
          <a:xfrm>
            <a:off x="2081570" y="605909"/>
            <a:ext cx="9111615" cy="688538"/>
          </a:xfrm>
          <a:prstGeom prst="rect">
            <a:avLst/>
          </a:prstGeom>
          <a:noFill/>
          <a:ln/>
        </p:spPr>
        <p:txBody>
          <a:bodyPr wrap="none" rtlCol="0" anchor="t"/>
          <a:lstStyle/>
          <a:p>
            <a:pPr indent="0" marL="0">
              <a:lnSpc>
                <a:spcPts val="5422"/>
              </a:lnSpc>
              <a:buNone/>
            </a:pPr>
            <a:r>
              <a:rPr lang="en-US" sz="4338" dirty="0">
                <a:solidFill>
                  <a:srgbClr val="312F2B"/>
                </a:solidFill>
                <a:latin typeface="Gelasio" pitchFamily="34" charset="0"/>
                <a:ea typeface="Gelasio" pitchFamily="34" charset="-122"/>
                <a:cs typeface="Gelasio" pitchFamily="34" charset="-120"/>
              </a:rPr>
              <a:t>Statistical Analysis of Traffic Patterns</a:t>
            </a:r>
            <a:endParaRPr lang="en-US" sz="4338" dirty="0"/>
          </a:p>
        </p:txBody>
      </p:sp>
      <p:sp>
        <p:nvSpPr>
          <p:cNvPr id="5" name="Text 2"/>
          <p:cNvSpPr/>
          <p:nvPr/>
        </p:nvSpPr>
        <p:spPr>
          <a:xfrm>
            <a:off x="2081570" y="1624965"/>
            <a:ext cx="10467142" cy="1410176"/>
          </a:xfrm>
          <a:prstGeom prst="rect">
            <a:avLst/>
          </a:prstGeom>
          <a:noFill/>
          <a:ln/>
        </p:spPr>
        <p:txBody>
          <a:bodyPr wrap="square" rtlCol="0" anchor="t"/>
          <a:lstStyle/>
          <a:p>
            <a:pPr indent="0" marL="0">
              <a:lnSpc>
                <a:spcPts val="2776"/>
              </a:lnSpc>
              <a:buNone/>
            </a:pPr>
            <a:r>
              <a:rPr lang="en-US" sz="1735" dirty="0">
                <a:solidFill>
                  <a:srgbClr val="272525"/>
                </a:solidFill>
                <a:latin typeface="Lato" pitchFamily="34" charset="0"/>
                <a:ea typeface="Lato" pitchFamily="34" charset="-122"/>
                <a:cs typeface="Lato" pitchFamily="34" charset="-120"/>
              </a:rPr>
              <a:t>In this analysis, we performed statistical tests to identify significant variations in traffic patterns based on different factors, such as time of day, day of the week, and weather conditions. We used techniques  to determine if there were any statistically significant differences in traffic volume and speed. The results provide valuable insights for traffic management and planning.</a:t>
            </a:r>
            <a:endParaRPr lang="en-US" sz="1735" dirty="0"/>
          </a:p>
        </p:txBody>
      </p:sp>
      <p:pic>
        <p:nvPicPr>
          <p:cNvPr id="6" name="Image 1" descr="preencoded.png">    </p:cNvPr>
          <p:cNvPicPr>
            <a:picLocks noChangeAspect="1"/>
          </p:cNvPicPr>
          <p:nvPr/>
        </p:nvPicPr>
        <p:blipFill>
          <a:blip r:embed="rId2"/>
          <a:stretch>
            <a:fillRect/>
          </a:stretch>
        </p:blipFill>
        <p:spPr>
          <a:xfrm>
            <a:off x="3604141" y="3283029"/>
            <a:ext cx="7421880" cy="3771900"/>
          </a:xfrm>
          <a:prstGeom prst="rect">
            <a:avLst/>
          </a:prstGeom>
        </p:spPr>
      </p:pic>
      <p:sp>
        <p:nvSpPr>
          <p:cNvPr id="7" name="Text 3"/>
          <p:cNvSpPr/>
          <p:nvPr/>
        </p:nvSpPr>
        <p:spPr>
          <a:xfrm>
            <a:off x="2081570" y="7302818"/>
            <a:ext cx="10467142" cy="352544"/>
          </a:xfrm>
          <a:prstGeom prst="rect">
            <a:avLst/>
          </a:prstGeom>
          <a:noFill/>
          <a:ln/>
        </p:spPr>
        <p:txBody>
          <a:bodyPr wrap="none" rtlCol="0" anchor="t"/>
          <a:lstStyle/>
          <a:p>
            <a:pPr indent="0" marL="0">
              <a:lnSpc>
                <a:spcPts val="2776"/>
              </a:lnSpc>
              <a:buNone/>
            </a:pPr>
            <a:endParaRPr lang="en-US" sz="1735"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698111"/>
          </a:xfrm>
          <a:prstGeom prst="rect">
            <a:avLst/>
          </a:prstGeom>
          <a:solidFill>
            <a:srgbClr val="FFFFFF">
              <a:alpha val="75000"/>
            </a:srgbClr>
          </a:solidFill>
          <a:ln/>
        </p:spPr>
      </p:sp>
      <p:sp>
        <p:nvSpPr>
          <p:cNvPr id="4" name="Text 1"/>
          <p:cNvSpPr/>
          <p:nvPr/>
        </p:nvSpPr>
        <p:spPr>
          <a:xfrm>
            <a:off x="4508183" y="528280"/>
            <a:ext cx="5613916" cy="300157"/>
          </a:xfrm>
          <a:prstGeom prst="rect">
            <a:avLst/>
          </a:prstGeom>
          <a:noFill/>
          <a:ln/>
        </p:spPr>
        <p:txBody>
          <a:bodyPr wrap="none" rtlCol="0" anchor="t"/>
          <a:lstStyle/>
          <a:p>
            <a:pPr algn="ctr" indent="0" marL="0">
              <a:lnSpc>
                <a:spcPts val="2364"/>
              </a:lnSpc>
              <a:buNone/>
            </a:pPr>
            <a:r>
              <a:rPr lang="en-US" sz="1891" dirty="0">
                <a:solidFill>
                  <a:srgbClr val="312F2B"/>
                </a:solidFill>
                <a:latin typeface="Gelasio" pitchFamily="34" charset="0"/>
                <a:ea typeface="Gelasio" pitchFamily="34" charset="-122"/>
                <a:cs typeface="Gelasio" pitchFamily="34" charset="-120"/>
              </a:rPr>
              <a:t>Over Speeding on both sides of highway in whole day</a:t>
            </a:r>
            <a:endParaRPr lang="en-US" sz="1891" dirty="0"/>
          </a:p>
        </p:txBody>
      </p:sp>
      <p:pic>
        <p:nvPicPr>
          <p:cNvPr id="5" name="Image 1" descr="preencoded.png">    </p:cNvPr>
          <p:cNvPicPr>
            <a:picLocks noChangeAspect="1"/>
          </p:cNvPicPr>
          <p:nvPr/>
        </p:nvPicPr>
        <p:blipFill>
          <a:blip r:embed="rId2"/>
          <a:stretch>
            <a:fillRect/>
          </a:stretch>
        </p:blipFill>
        <p:spPr>
          <a:xfrm>
            <a:off x="5051941" y="1212652"/>
            <a:ext cx="4526280" cy="3467100"/>
          </a:xfrm>
          <a:prstGeom prst="rect">
            <a:avLst/>
          </a:prstGeom>
        </p:spPr>
      </p:pic>
      <p:sp>
        <p:nvSpPr>
          <p:cNvPr id="6" name="Text 2"/>
          <p:cNvSpPr/>
          <p:nvPr/>
        </p:nvSpPr>
        <p:spPr>
          <a:xfrm>
            <a:off x="4433173" y="4967883"/>
            <a:ext cx="5763816" cy="300157"/>
          </a:xfrm>
          <a:prstGeom prst="rect">
            <a:avLst/>
          </a:prstGeom>
          <a:noFill/>
          <a:ln/>
        </p:spPr>
        <p:txBody>
          <a:bodyPr wrap="none" rtlCol="0" anchor="t"/>
          <a:lstStyle/>
          <a:p>
            <a:pPr algn="ctr" indent="0" marL="0">
              <a:lnSpc>
                <a:spcPts val="2364"/>
              </a:lnSpc>
              <a:buNone/>
            </a:pPr>
            <a:r>
              <a:rPr lang="en-US" sz="1891" dirty="0">
                <a:solidFill>
                  <a:srgbClr val="312F2B"/>
                </a:solidFill>
                <a:latin typeface="Gelasio" pitchFamily="34" charset="0"/>
                <a:ea typeface="Gelasio" pitchFamily="34" charset="-122"/>
                <a:cs typeface="Gelasio" pitchFamily="34" charset="-120"/>
              </a:rPr>
              <a:t>Traffic Flow in  morning  v/s Traffic Flow in whole day</a:t>
            </a:r>
            <a:endParaRPr lang="en-US" sz="1891" dirty="0"/>
          </a:p>
        </p:txBody>
      </p:sp>
      <p:pic>
        <p:nvPicPr>
          <p:cNvPr id="7" name="Image 2" descr="preencoded.png">    </p:cNvPr>
          <p:cNvPicPr>
            <a:picLocks noChangeAspect="1"/>
          </p:cNvPicPr>
          <p:nvPr/>
        </p:nvPicPr>
        <p:blipFill>
          <a:blip r:embed="rId3"/>
          <a:stretch>
            <a:fillRect/>
          </a:stretch>
        </p:blipFill>
        <p:spPr>
          <a:xfrm>
            <a:off x="3591997" y="5680948"/>
            <a:ext cx="3565684" cy="2305526"/>
          </a:xfrm>
          <a:prstGeom prst="rect">
            <a:avLst/>
          </a:prstGeom>
        </p:spPr>
      </p:pic>
      <p:pic>
        <p:nvPicPr>
          <p:cNvPr id="8" name="Image 3" descr="preencoded.png">    </p:cNvPr>
          <p:cNvPicPr>
            <a:picLocks noChangeAspect="1"/>
          </p:cNvPicPr>
          <p:nvPr/>
        </p:nvPicPr>
        <p:blipFill>
          <a:blip r:embed="rId4"/>
          <a:stretch>
            <a:fillRect/>
          </a:stretch>
        </p:blipFill>
        <p:spPr>
          <a:xfrm>
            <a:off x="7311271" y="5680948"/>
            <a:ext cx="3565684" cy="2305526"/>
          </a:xfrm>
          <a:prstGeom prst="rect">
            <a:avLst/>
          </a:prstGeom>
        </p:spPr>
      </p:pic>
      <p:pic>
        <p:nvPicPr>
          <p:cNvPr id="9"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2157055"/>
            <a:ext cx="6704290" cy="694373"/>
          </a:xfrm>
          <a:prstGeom prst="rect">
            <a:avLst/>
          </a:prstGeom>
          <a:noFill/>
          <a:ln/>
        </p:spPr>
        <p:txBody>
          <a:bodyPr wrap="non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Challenges and Limitations</a:t>
            </a:r>
            <a:endParaRPr lang="en-US" sz="4374" dirty="0"/>
          </a:p>
        </p:txBody>
      </p:sp>
      <p:sp>
        <p:nvSpPr>
          <p:cNvPr id="5" name="Text 2"/>
          <p:cNvSpPr/>
          <p:nvPr/>
        </p:nvSpPr>
        <p:spPr>
          <a:xfrm>
            <a:off x="2037993" y="3295769"/>
            <a:ext cx="10554414" cy="355402"/>
          </a:xfrm>
          <a:prstGeom prst="rect">
            <a:avLst/>
          </a:prstGeom>
          <a:noFill/>
          <a:ln/>
        </p:spPr>
        <p:txBody>
          <a:bodyPr wrap="non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Training an object detection model can be time-consuming and computationally intensive.</a:t>
            </a:r>
            <a:endParaRPr lang="en-US" sz="1750" dirty="0"/>
          </a:p>
        </p:txBody>
      </p:sp>
      <p:sp>
        <p:nvSpPr>
          <p:cNvPr id="6" name="Text 3"/>
          <p:cNvSpPr/>
          <p:nvPr/>
        </p:nvSpPr>
        <p:spPr>
          <a:xfrm>
            <a:off x="2037993" y="3901083"/>
            <a:ext cx="10554414" cy="355402"/>
          </a:xfrm>
          <a:prstGeom prst="rect">
            <a:avLst/>
          </a:prstGeom>
          <a:noFill/>
          <a:ln/>
        </p:spPr>
        <p:txBody>
          <a:bodyPr wrap="non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Optimizing hyperparameters for better accuracy requires extensive experimentation and expertise.</a:t>
            </a:r>
            <a:endParaRPr lang="en-US" sz="1750" dirty="0"/>
          </a:p>
        </p:txBody>
      </p:sp>
      <p:sp>
        <p:nvSpPr>
          <p:cNvPr id="7" name="Text 4"/>
          <p:cNvSpPr/>
          <p:nvPr/>
        </p:nvSpPr>
        <p:spPr>
          <a:xfrm>
            <a:off x="2037993" y="4506397"/>
            <a:ext cx="10554414" cy="355402"/>
          </a:xfrm>
          <a:prstGeom prst="rect">
            <a:avLst/>
          </a:prstGeom>
          <a:noFill/>
          <a:ln/>
        </p:spPr>
        <p:txBody>
          <a:bodyPr wrap="non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Addressing class imbalance and data augmentation challenges the training process.</a:t>
            </a:r>
            <a:endParaRPr lang="en-US" sz="1750" dirty="0"/>
          </a:p>
        </p:txBody>
      </p:sp>
      <p:sp>
        <p:nvSpPr>
          <p:cNvPr id="8" name="Text 5"/>
          <p:cNvSpPr/>
          <p:nvPr/>
        </p:nvSpPr>
        <p:spPr>
          <a:xfrm>
            <a:off x="2037993" y="5111710"/>
            <a:ext cx="10554414" cy="355402"/>
          </a:xfrm>
          <a:prstGeom prst="rect">
            <a:avLst/>
          </a:prstGeom>
          <a:noFill/>
          <a:ln/>
        </p:spPr>
        <p:txBody>
          <a:bodyPr wrap="non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Fine-tuning for complex environmental conditions and diverse object characteristics is crucial.</a:t>
            </a:r>
            <a:endParaRPr lang="en-US" sz="1750" dirty="0"/>
          </a:p>
        </p:txBody>
      </p:sp>
      <p:sp>
        <p:nvSpPr>
          <p:cNvPr id="9" name="Text 6"/>
          <p:cNvSpPr/>
          <p:nvPr/>
        </p:nvSpPr>
        <p:spPr>
          <a:xfrm>
            <a:off x="2037993" y="5717024"/>
            <a:ext cx="10554414" cy="355402"/>
          </a:xfrm>
          <a:prstGeom prst="rect">
            <a:avLst/>
          </a:prstGeom>
          <a:noFill/>
          <a:ln/>
        </p:spPr>
        <p:txBody>
          <a:bodyPr wrap="non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Ensuring real-time performance on resource-constrained devices remains a significant challenge.</a:t>
            </a:r>
            <a:endParaRPr lang="en-US" sz="1750" dirty="0"/>
          </a:p>
        </p:txBody>
      </p:sp>
      <p:pic>
        <p:nvPicPr>
          <p:cNvPr id="1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545794" y="553045"/>
            <a:ext cx="9538692" cy="1731883"/>
          </a:xfrm>
          <a:prstGeom prst="rect">
            <a:avLst/>
          </a:prstGeom>
          <a:noFill/>
          <a:ln/>
        </p:spPr>
        <p:txBody>
          <a:bodyPr wrap="square" rtlCol="0" anchor="t"/>
          <a:lstStyle/>
          <a:p>
            <a:pPr indent="0" marL="0">
              <a:lnSpc>
                <a:spcPts val="6819"/>
              </a:lnSpc>
              <a:buNone/>
            </a:pPr>
            <a:r>
              <a:rPr lang="en-US" sz="5455" dirty="0">
                <a:solidFill>
                  <a:srgbClr val="312F2B"/>
                </a:solidFill>
                <a:latin typeface="Gelasio" pitchFamily="34" charset="0"/>
                <a:ea typeface="Gelasio" pitchFamily="34" charset="-122"/>
                <a:cs typeface="Gelasio" pitchFamily="34" charset="-120"/>
              </a:rPr>
              <a:t>Conclusion and Future Directions</a:t>
            </a:r>
            <a:endParaRPr lang="en-US" sz="5455" dirty="0"/>
          </a:p>
        </p:txBody>
      </p:sp>
      <p:sp>
        <p:nvSpPr>
          <p:cNvPr id="5" name="Text 2"/>
          <p:cNvSpPr/>
          <p:nvPr/>
        </p:nvSpPr>
        <p:spPr>
          <a:xfrm>
            <a:off x="2545794" y="2586038"/>
            <a:ext cx="9538692" cy="964049"/>
          </a:xfrm>
          <a:prstGeom prst="rect">
            <a:avLst/>
          </a:prstGeom>
          <a:noFill/>
          <a:ln/>
        </p:spPr>
        <p:txBody>
          <a:bodyPr wrap="square" rtlCol="0" anchor="t"/>
          <a:lstStyle/>
          <a:p>
            <a:pPr indent="0" marL="0">
              <a:lnSpc>
                <a:spcPts val="2530"/>
              </a:lnSpc>
              <a:buNone/>
            </a:pPr>
            <a:r>
              <a:rPr lang="en-US" sz="1581" dirty="0">
                <a:solidFill>
                  <a:srgbClr val="272525"/>
                </a:solidFill>
                <a:latin typeface="Lato" pitchFamily="34" charset="0"/>
                <a:ea typeface="Lato" pitchFamily="34" charset="-122"/>
                <a:cs typeface="Lato" pitchFamily="34" charset="-120"/>
              </a:rPr>
              <a:t>In summary, this project has successfully developed an advanced intelligent object detection system for analyzing CCTV footage. By employing state-of-the-art computer vision techniques, the system enhances surveillance efficiency and addresses various security and monitoring needs.</a:t>
            </a:r>
            <a:endParaRPr lang="en-US" sz="1581" dirty="0"/>
          </a:p>
        </p:txBody>
      </p:sp>
      <p:sp>
        <p:nvSpPr>
          <p:cNvPr id="6" name="Text 3"/>
          <p:cNvSpPr/>
          <p:nvPr/>
        </p:nvSpPr>
        <p:spPr>
          <a:xfrm>
            <a:off x="2545794" y="3851196"/>
            <a:ext cx="4016216" cy="501968"/>
          </a:xfrm>
          <a:prstGeom prst="rect">
            <a:avLst/>
          </a:prstGeom>
          <a:noFill/>
          <a:ln/>
        </p:spPr>
        <p:txBody>
          <a:bodyPr wrap="none" rtlCol="0" anchor="t"/>
          <a:lstStyle/>
          <a:p>
            <a:pPr indent="0" marL="0">
              <a:lnSpc>
                <a:spcPts val="3953"/>
              </a:lnSpc>
              <a:buNone/>
            </a:pPr>
            <a:r>
              <a:rPr lang="en-US" sz="3162" dirty="0">
                <a:solidFill>
                  <a:srgbClr val="312F2B"/>
                </a:solidFill>
                <a:latin typeface="Gelasio" pitchFamily="34" charset="0"/>
                <a:ea typeface="Gelasio" pitchFamily="34" charset="-122"/>
                <a:cs typeface="Gelasio" pitchFamily="34" charset="-120"/>
              </a:rPr>
              <a:t>Future Scope:</a:t>
            </a:r>
            <a:endParaRPr lang="en-US" sz="3162" dirty="0"/>
          </a:p>
        </p:txBody>
      </p:sp>
      <p:sp>
        <p:nvSpPr>
          <p:cNvPr id="7" name="Text 4"/>
          <p:cNvSpPr/>
          <p:nvPr/>
        </p:nvSpPr>
        <p:spPr>
          <a:xfrm>
            <a:off x="2545794" y="4654272"/>
            <a:ext cx="9538692" cy="321350"/>
          </a:xfrm>
          <a:prstGeom prst="rect">
            <a:avLst/>
          </a:prstGeom>
          <a:noFill/>
          <a:ln/>
        </p:spPr>
        <p:txBody>
          <a:bodyPr wrap="none" rtlCol="0" anchor="t"/>
          <a:lstStyle/>
          <a:p>
            <a:pPr indent="0" marL="0">
              <a:lnSpc>
                <a:spcPts val="2530"/>
              </a:lnSpc>
              <a:buNone/>
            </a:pPr>
            <a:r>
              <a:rPr lang="en-US" sz="1581" dirty="0">
                <a:solidFill>
                  <a:srgbClr val="272525"/>
                </a:solidFill>
                <a:latin typeface="Lato" pitchFamily="34" charset="0"/>
                <a:ea typeface="Lato" pitchFamily="34" charset="-122"/>
                <a:cs typeface="Lato" pitchFamily="34" charset="-120"/>
              </a:rPr>
              <a:t>Looking ahead, potential future directions for this project include:</a:t>
            </a:r>
            <a:endParaRPr lang="en-US" sz="1581" dirty="0"/>
          </a:p>
        </p:txBody>
      </p:sp>
      <p:sp>
        <p:nvSpPr>
          <p:cNvPr id="8" name="Text 5"/>
          <p:cNvSpPr/>
          <p:nvPr/>
        </p:nvSpPr>
        <p:spPr>
          <a:xfrm>
            <a:off x="2866906" y="5201483"/>
            <a:ext cx="9217581" cy="321350"/>
          </a:xfrm>
          <a:prstGeom prst="rect">
            <a:avLst/>
          </a:prstGeom>
          <a:noFill/>
          <a:ln/>
        </p:spPr>
        <p:txBody>
          <a:bodyPr wrap="none" rtlCol="0" anchor="t"/>
          <a:lstStyle/>
          <a:p>
            <a:pPr algn="l" marL="342900" indent="-342900">
              <a:lnSpc>
                <a:spcPts val="2530"/>
              </a:lnSpc>
              <a:buSzPct val="100000"/>
              <a:buChar char="•"/>
            </a:pPr>
            <a:r>
              <a:rPr lang="en-US" sz="1581" dirty="0">
                <a:solidFill>
                  <a:srgbClr val="272525"/>
                </a:solidFill>
                <a:latin typeface="Lato" pitchFamily="34" charset="0"/>
                <a:ea typeface="Lato" pitchFamily="34" charset="-122"/>
                <a:cs typeface="Lato" pitchFamily="34" charset="-120"/>
              </a:rPr>
              <a:t>Integration with Smart City Initiatives</a:t>
            </a:r>
            <a:endParaRPr lang="en-US" sz="1581" dirty="0"/>
          </a:p>
        </p:txBody>
      </p:sp>
      <p:sp>
        <p:nvSpPr>
          <p:cNvPr id="9" name="Text 6"/>
          <p:cNvSpPr/>
          <p:nvPr/>
        </p:nvSpPr>
        <p:spPr>
          <a:xfrm>
            <a:off x="2866906" y="5603081"/>
            <a:ext cx="9217581" cy="321350"/>
          </a:xfrm>
          <a:prstGeom prst="rect">
            <a:avLst/>
          </a:prstGeom>
          <a:noFill/>
          <a:ln/>
        </p:spPr>
        <p:txBody>
          <a:bodyPr wrap="none" rtlCol="0" anchor="t"/>
          <a:lstStyle/>
          <a:p>
            <a:pPr algn="l" marL="342900" indent="-342900">
              <a:lnSpc>
                <a:spcPts val="2530"/>
              </a:lnSpc>
              <a:buSzPct val="100000"/>
              <a:buChar char="•"/>
            </a:pPr>
            <a:r>
              <a:rPr lang="en-US" sz="1581" dirty="0">
                <a:solidFill>
                  <a:srgbClr val="272525"/>
                </a:solidFill>
                <a:latin typeface="Lato" pitchFamily="34" charset="0"/>
                <a:ea typeface="Lato" pitchFamily="34" charset="-122"/>
                <a:cs typeface="Lato" pitchFamily="34" charset="-120"/>
              </a:rPr>
              <a:t>Expanding real-time analytics capabilities</a:t>
            </a:r>
            <a:endParaRPr lang="en-US" sz="1581" dirty="0"/>
          </a:p>
        </p:txBody>
      </p:sp>
      <p:sp>
        <p:nvSpPr>
          <p:cNvPr id="10" name="Text 7"/>
          <p:cNvSpPr/>
          <p:nvPr/>
        </p:nvSpPr>
        <p:spPr>
          <a:xfrm>
            <a:off x="2866906" y="6004679"/>
            <a:ext cx="9217581" cy="321350"/>
          </a:xfrm>
          <a:prstGeom prst="rect">
            <a:avLst/>
          </a:prstGeom>
          <a:noFill/>
          <a:ln/>
        </p:spPr>
        <p:txBody>
          <a:bodyPr wrap="none" rtlCol="0" anchor="t"/>
          <a:lstStyle/>
          <a:p>
            <a:pPr algn="l" marL="342900" indent="-342900">
              <a:lnSpc>
                <a:spcPts val="2530"/>
              </a:lnSpc>
              <a:buSzPct val="100000"/>
              <a:buChar char="•"/>
            </a:pPr>
            <a:r>
              <a:rPr lang="en-US" sz="1581" dirty="0">
                <a:solidFill>
                  <a:srgbClr val="272525"/>
                </a:solidFill>
                <a:latin typeface="Lato" pitchFamily="34" charset="0"/>
                <a:ea typeface="Lato" pitchFamily="34" charset="-122"/>
                <a:cs typeface="Lato" pitchFamily="34" charset="-120"/>
              </a:rPr>
              <a:t>Investigating edge computing deployment</a:t>
            </a:r>
            <a:endParaRPr lang="en-US" sz="1581" dirty="0"/>
          </a:p>
        </p:txBody>
      </p:sp>
      <p:sp>
        <p:nvSpPr>
          <p:cNvPr id="11" name="Text 8"/>
          <p:cNvSpPr/>
          <p:nvPr/>
        </p:nvSpPr>
        <p:spPr>
          <a:xfrm>
            <a:off x="2866906" y="6406277"/>
            <a:ext cx="9217581" cy="321350"/>
          </a:xfrm>
          <a:prstGeom prst="rect">
            <a:avLst/>
          </a:prstGeom>
          <a:noFill/>
          <a:ln/>
        </p:spPr>
        <p:txBody>
          <a:bodyPr wrap="none" rtlCol="0" anchor="t"/>
          <a:lstStyle/>
          <a:p>
            <a:pPr algn="l" marL="342900" indent="-342900">
              <a:lnSpc>
                <a:spcPts val="2530"/>
              </a:lnSpc>
              <a:buSzPct val="100000"/>
              <a:buChar char="•"/>
            </a:pPr>
            <a:r>
              <a:rPr lang="en-US" sz="1581" dirty="0">
                <a:solidFill>
                  <a:srgbClr val="272525"/>
                </a:solidFill>
                <a:latin typeface="Lato" pitchFamily="34" charset="0"/>
                <a:ea typeface="Lato" pitchFamily="34" charset="-122"/>
                <a:cs typeface="Lato" pitchFamily="34" charset="-120"/>
              </a:rPr>
              <a:t>Developing user-friendly interfaces</a:t>
            </a:r>
            <a:endParaRPr lang="en-US" sz="1581" dirty="0"/>
          </a:p>
        </p:txBody>
      </p:sp>
      <p:sp>
        <p:nvSpPr>
          <p:cNvPr id="12" name="Text 9"/>
          <p:cNvSpPr/>
          <p:nvPr/>
        </p:nvSpPr>
        <p:spPr>
          <a:xfrm>
            <a:off x="2866906" y="6807875"/>
            <a:ext cx="9217581" cy="321350"/>
          </a:xfrm>
          <a:prstGeom prst="rect">
            <a:avLst/>
          </a:prstGeom>
          <a:noFill/>
          <a:ln/>
        </p:spPr>
        <p:txBody>
          <a:bodyPr wrap="none" rtlCol="0" anchor="t"/>
          <a:lstStyle/>
          <a:p>
            <a:pPr algn="l" marL="342900" indent="-342900">
              <a:lnSpc>
                <a:spcPts val="2530"/>
              </a:lnSpc>
              <a:buSzPct val="100000"/>
              <a:buChar char="•"/>
            </a:pPr>
            <a:r>
              <a:rPr lang="en-US" sz="1581" dirty="0">
                <a:solidFill>
                  <a:srgbClr val="272525"/>
                </a:solidFill>
                <a:latin typeface="Lato" pitchFamily="34" charset="0"/>
                <a:ea typeface="Lato" pitchFamily="34" charset="-122"/>
                <a:cs typeface="Lato" pitchFamily="34" charset="-120"/>
              </a:rPr>
              <a:t>Establishing partnerships with law enforcement agencies</a:t>
            </a:r>
            <a:endParaRPr lang="en-US" sz="1581" dirty="0"/>
          </a:p>
        </p:txBody>
      </p:sp>
      <p:sp>
        <p:nvSpPr>
          <p:cNvPr id="13" name="Text 10"/>
          <p:cNvSpPr/>
          <p:nvPr/>
        </p:nvSpPr>
        <p:spPr>
          <a:xfrm>
            <a:off x="2545794" y="7355086"/>
            <a:ext cx="9538692" cy="321350"/>
          </a:xfrm>
          <a:prstGeom prst="rect">
            <a:avLst/>
          </a:prstGeom>
          <a:noFill/>
          <a:ln/>
        </p:spPr>
        <p:txBody>
          <a:bodyPr wrap="none" rtlCol="0" anchor="t"/>
          <a:lstStyle/>
          <a:p>
            <a:pPr indent="0" marL="0">
              <a:lnSpc>
                <a:spcPts val="2530"/>
              </a:lnSpc>
              <a:buNone/>
            </a:pPr>
            <a:r>
              <a:rPr lang="en-US" sz="1581" dirty="0">
                <a:solidFill>
                  <a:srgbClr val="272525"/>
                </a:solidFill>
                <a:latin typeface="Lato" pitchFamily="34" charset="0"/>
                <a:ea typeface="Lato" pitchFamily="34" charset="-122"/>
                <a:cs typeface="Lato" pitchFamily="34" charset="-120"/>
              </a:rPr>
              <a:t>By pursuing these avenues, the system can contribute to safer and more efficient urban environments.</a:t>
            </a:r>
            <a:endParaRPr lang="en-US" sz="1581" dirty="0"/>
          </a:p>
        </p:txBody>
      </p:sp>
      <p:pic>
        <p:nvPicPr>
          <p:cNvPr id="14"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21977390"/>
          </a:xfrm>
          <a:prstGeom prst="rect">
            <a:avLst/>
          </a:prstGeom>
          <a:solidFill>
            <a:srgbClr val="FFFFFF">
              <a:alpha val="75000"/>
            </a:srgbClr>
          </a:solidFill>
          <a:ln/>
        </p:spPr>
      </p:sp>
      <p:sp>
        <p:nvSpPr>
          <p:cNvPr id="4" name="Text 1"/>
          <p:cNvSpPr/>
          <p:nvPr/>
        </p:nvSpPr>
        <p:spPr>
          <a:xfrm>
            <a:off x="3621167" y="567571"/>
            <a:ext cx="7388066" cy="248722"/>
          </a:xfrm>
          <a:prstGeom prst="rect">
            <a:avLst/>
          </a:prstGeom>
          <a:noFill/>
          <a:ln/>
        </p:spPr>
        <p:txBody>
          <a:bodyPr wrap="none" rtlCol="0" anchor="t"/>
          <a:lstStyle/>
          <a:p>
            <a:pPr algn="ctr" indent="0" marL="0">
              <a:lnSpc>
                <a:spcPts val="1960"/>
              </a:lnSpc>
              <a:buNone/>
            </a:pPr>
            <a:r>
              <a:rPr lang="en-US" sz="1225" b="1" dirty="0">
                <a:solidFill>
                  <a:srgbClr val="272525"/>
                </a:solidFill>
                <a:latin typeface="Lato" pitchFamily="34" charset="0"/>
                <a:ea typeface="Lato" pitchFamily="34" charset="-122"/>
                <a:cs typeface="Lato" pitchFamily="34" charset="-120"/>
              </a:rPr>
              <a:t>Nirma University Institute of Technology</a:t>
            </a:r>
            <a:endParaRPr lang="en-US" sz="1225" dirty="0"/>
          </a:p>
        </p:txBody>
      </p:sp>
      <p:sp>
        <p:nvSpPr>
          <p:cNvPr id="5" name="Text 2"/>
          <p:cNvSpPr/>
          <p:nvPr/>
        </p:nvSpPr>
        <p:spPr>
          <a:xfrm>
            <a:off x="3621167" y="991195"/>
            <a:ext cx="7388066" cy="248722"/>
          </a:xfrm>
          <a:prstGeom prst="rect">
            <a:avLst/>
          </a:prstGeom>
          <a:noFill/>
          <a:ln/>
        </p:spPr>
        <p:txBody>
          <a:bodyPr wrap="none" rtlCol="0" anchor="t"/>
          <a:lstStyle/>
          <a:p>
            <a:pPr algn="ctr" indent="0" marL="0">
              <a:lnSpc>
                <a:spcPts val="1960"/>
              </a:lnSpc>
              <a:buNone/>
            </a:pPr>
            <a:r>
              <a:rPr lang="en-US" sz="1225" b="1" dirty="0">
                <a:solidFill>
                  <a:srgbClr val="272525"/>
                </a:solidFill>
                <a:latin typeface="Lato" pitchFamily="34" charset="0"/>
                <a:ea typeface="Lato" pitchFamily="34" charset="-122"/>
                <a:cs typeface="Lato" pitchFamily="34" charset="-120"/>
              </a:rPr>
              <a:t>Department of Electrical Engineering</a:t>
            </a:r>
            <a:endParaRPr lang="en-US" sz="1225" dirty="0"/>
          </a:p>
        </p:txBody>
      </p:sp>
      <p:sp>
        <p:nvSpPr>
          <p:cNvPr id="6" name="Text 3"/>
          <p:cNvSpPr/>
          <p:nvPr/>
        </p:nvSpPr>
        <p:spPr>
          <a:xfrm>
            <a:off x="3621167" y="1414820"/>
            <a:ext cx="7388066" cy="248722"/>
          </a:xfrm>
          <a:prstGeom prst="rect">
            <a:avLst/>
          </a:prstGeom>
          <a:noFill/>
          <a:ln/>
        </p:spPr>
        <p:txBody>
          <a:bodyPr wrap="none" rtlCol="0" anchor="t"/>
          <a:lstStyle/>
          <a:p>
            <a:pPr algn="ctr" indent="0" marL="0">
              <a:lnSpc>
                <a:spcPts val="1960"/>
              </a:lnSpc>
              <a:buNone/>
            </a:pPr>
            <a:r>
              <a:rPr lang="en-US" sz="1225" b="1" dirty="0">
                <a:solidFill>
                  <a:srgbClr val="272525"/>
                </a:solidFill>
                <a:latin typeface="Lato" pitchFamily="34" charset="0"/>
                <a:ea typeface="Lato" pitchFamily="34" charset="-122"/>
                <a:cs typeface="Lato" pitchFamily="34" charset="-120"/>
              </a:rPr>
              <a:t>EE801: Major Project</a:t>
            </a:r>
            <a:endParaRPr lang="en-US" sz="1225" dirty="0"/>
          </a:p>
        </p:txBody>
      </p:sp>
      <p:sp>
        <p:nvSpPr>
          <p:cNvPr id="7" name="Text 4"/>
          <p:cNvSpPr/>
          <p:nvPr/>
        </p:nvSpPr>
        <p:spPr>
          <a:xfrm>
            <a:off x="3621167" y="1838444"/>
            <a:ext cx="7388066" cy="248722"/>
          </a:xfrm>
          <a:prstGeom prst="rect">
            <a:avLst/>
          </a:prstGeom>
          <a:noFill/>
          <a:ln/>
        </p:spPr>
        <p:txBody>
          <a:bodyPr wrap="none" rtlCol="0" anchor="t"/>
          <a:lstStyle/>
          <a:p>
            <a:pPr indent="0" marL="0">
              <a:lnSpc>
                <a:spcPts val="1960"/>
              </a:lnSpc>
              <a:buNone/>
            </a:pPr>
            <a:r>
              <a:rPr lang="en-US" sz="1225" dirty="0">
                <a:solidFill>
                  <a:srgbClr val="272525"/>
                </a:solidFill>
                <a:latin typeface="Lato" pitchFamily="34" charset="0"/>
                <a:ea typeface="Lato" pitchFamily="34" charset="-122"/>
                <a:cs typeface="Lato" pitchFamily="34" charset="-120"/>
              </a:rPr>
              <a:t>Roll No:</a:t>
            </a:r>
            <a:pPr indent="0" marL="0">
              <a:lnSpc>
                <a:spcPts val="1960"/>
              </a:lnSpc>
              <a:buNone/>
            </a:pPr>
            <a:r>
              <a:rPr lang="en-US" sz="1225" b="1" u="sng" dirty="0">
                <a:solidFill>
                  <a:srgbClr val="272525"/>
                </a:solidFill>
                <a:latin typeface="Lato" pitchFamily="34" charset="0"/>
                <a:ea typeface="Lato" pitchFamily="34" charset="-122"/>
                <a:cs typeface="Lato" pitchFamily="34" charset="-120"/>
              </a:rPr>
              <a:t> 20bee129</a:t>
            </a:r>
            <a:endParaRPr lang="en-US" sz="1225" dirty="0"/>
          </a:p>
        </p:txBody>
      </p:sp>
      <p:sp>
        <p:nvSpPr>
          <p:cNvPr id="8" name="Text 5"/>
          <p:cNvSpPr/>
          <p:nvPr/>
        </p:nvSpPr>
        <p:spPr>
          <a:xfrm>
            <a:off x="3621167" y="2262068"/>
            <a:ext cx="7388066" cy="248722"/>
          </a:xfrm>
          <a:prstGeom prst="rect">
            <a:avLst/>
          </a:prstGeom>
          <a:noFill/>
          <a:ln/>
        </p:spPr>
        <p:txBody>
          <a:bodyPr wrap="none" rtlCol="0" anchor="t"/>
          <a:lstStyle/>
          <a:p>
            <a:pPr indent="0" marL="0">
              <a:lnSpc>
                <a:spcPts val="1960"/>
              </a:lnSpc>
              <a:buNone/>
            </a:pPr>
            <a:r>
              <a:rPr lang="en-US" sz="1225" b="1" dirty="0">
                <a:solidFill>
                  <a:srgbClr val="272525"/>
                </a:solidFill>
                <a:latin typeface="Lato" pitchFamily="34" charset="0"/>
                <a:ea typeface="Lato" pitchFamily="34" charset="-122"/>
                <a:cs typeface="Lato" pitchFamily="34" charset="-120"/>
              </a:rPr>
              <a:t>Name of the student: Vinamra Gupta</a:t>
            </a:r>
            <a:endParaRPr lang="en-US" sz="1225" dirty="0"/>
          </a:p>
        </p:txBody>
      </p:sp>
      <p:sp>
        <p:nvSpPr>
          <p:cNvPr id="9" name="Text 6"/>
          <p:cNvSpPr/>
          <p:nvPr/>
        </p:nvSpPr>
        <p:spPr>
          <a:xfrm>
            <a:off x="3621167" y="2685693"/>
            <a:ext cx="7388066" cy="248722"/>
          </a:xfrm>
          <a:prstGeom prst="rect">
            <a:avLst/>
          </a:prstGeom>
          <a:noFill/>
          <a:ln/>
        </p:spPr>
        <p:txBody>
          <a:bodyPr wrap="none" rtlCol="0" anchor="t"/>
          <a:lstStyle/>
          <a:p>
            <a:pPr indent="0" marL="0">
              <a:lnSpc>
                <a:spcPts val="1960"/>
              </a:lnSpc>
              <a:buNone/>
            </a:pPr>
            <a:r>
              <a:rPr lang="en-US" sz="1225" b="1" dirty="0">
                <a:solidFill>
                  <a:srgbClr val="272525"/>
                </a:solidFill>
                <a:latin typeface="Lato" pitchFamily="34" charset="0"/>
                <a:ea typeface="Lato" pitchFamily="34" charset="-122"/>
                <a:cs typeface="Lato" pitchFamily="34" charset="-120"/>
              </a:rPr>
              <a:t>Personal Email ID: </a:t>
            </a:r>
            <a:pPr indent="0" marL="0">
              <a:lnSpc>
                <a:spcPts val="1960"/>
              </a:lnSpc>
              <a:buNone/>
            </a:pPr>
            <a:r>
              <a:rPr lang="en-US" sz="1225" b="1" u="sng" dirty="0">
                <a:solidFill>
                  <a:srgbClr val="6F6F5D"/>
                </a:solidFill>
                <a:latin typeface="Lato" pitchFamily="34" charset="0"/>
                <a:ea typeface="Lato" pitchFamily="34" charset="-122"/>
                <a:cs typeface="Lato" pitchFamily="34" charset="-120"/>
                <a:hlinkClick r:id="rId2" invalidUrl="" action="" tgtFrame="" tooltip="" history="1" highlightClick="0" endSnd="0">
                  <a:extLst>
                    <a:ext uri="{A12FA001-AC4F-418D-AE19-62706E023703}">
                      <ahyp:hlinkClr xmlns:ahyp="http://schemas.microsoft.com/office/drawing/2018/hyperlinkcolor" val="tx"/>
                    </a:ext>
                  </a:extLst>
                </a:hlinkClick>
              </a:rPr>
              <a:t>vinamragupta121@gmail.com</a:t>
            </a:r>
            <a:pPr indent="0" marL="0">
              <a:lnSpc>
                <a:spcPts val="1960"/>
              </a:lnSpc>
              <a:buNone/>
            </a:pPr>
            <a:r>
              <a:rPr lang="en-US" sz="1225" b="1" dirty="0">
                <a:solidFill>
                  <a:srgbClr val="272525"/>
                </a:solidFill>
                <a:latin typeface="Lato" pitchFamily="34" charset="0"/>
                <a:ea typeface="Lato" pitchFamily="34" charset="-122"/>
                <a:cs typeface="Lato" pitchFamily="34" charset="-120"/>
              </a:rPr>
              <a:t> Mobile: 8955793138</a:t>
            </a:r>
            <a:endParaRPr lang="en-US" sz="1225" dirty="0"/>
          </a:p>
        </p:txBody>
      </p:sp>
      <p:sp>
        <p:nvSpPr>
          <p:cNvPr id="10" name="Text 7"/>
          <p:cNvSpPr/>
          <p:nvPr/>
        </p:nvSpPr>
        <p:spPr>
          <a:xfrm>
            <a:off x="3621167" y="3109317"/>
            <a:ext cx="7388066" cy="248722"/>
          </a:xfrm>
          <a:prstGeom prst="rect">
            <a:avLst/>
          </a:prstGeom>
          <a:noFill/>
          <a:ln/>
        </p:spPr>
        <p:txBody>
          <a:bodyPr wrap="none" rtlCol="0" anchor="t"/>
          <a:lstStyle/>
          <a:p>
            <a:pPr algn="r" indent="0" marL="0">
              <a:lnSpc>
                <a:spcPts val="1960"/>
              </a:lnSpc>
              <a:buNone/>
            </a:pPr>
            <a:r>
              <a:rPr lang="en-US" sz="1225" b="1" dirty="0">
                <a:solidFill>
                  <a:srgbClr val="272525"/>
                </a:solidFill>
                <a:latin typeface="Lato" pitchFamily="34" charset="0"/>
                <a:ea typeface="Lato" pitchFamily="34" charset="-122"/>
                <a:cs typeface="Lato" pitchFamily="34" charset="-120"/>
              </a:rPr>
              <a:t>Check-list</a:t>
            </a:r>
            <a:endParaRPr lang="en-US" sz="1225" dirty="0"/>
          </a:p>
        </p:txBody>
      </p:sp>
      <p:sp>
        <p:nvSpPr>
          <p:cNvPr id="11" name="Shape 8"/>
          <p:cNvSpPr/>
          <p:nvPr/>
        </p:nvSpPr>
        <p:spPr>
          <a:xfrm>
            <a:off x="3621167" y="3532942"/>
            <a:ext cx="7388066" cy="17344430"/>
          </a:xfrm>
          <a:prstGeom prst="roundRect">
            <a:avLst>
              <a:gd name="adj" fmla="val 947"/>
            </a:avLst>
          </a:prstGeom>
          <a:noFill/>
          <a:ln w="7620">
            <a:solidFill>
              <a:srgbClr val="000000">
                <a:alpha val="8000"/>
              </a:srgbClr>
            </a:solidFill>
            <a:prstDash val="solid"/>
          </a:ln>
        </p:spPr>
      </p:sp>
      <p:sp>
        <p:nvSpPr>
          <p:cNvPr id="12" name="Shape 9"/>
          <p:cNvSpPr/>
          <p:nvPr/>
        </p:nvSpPr>
        <p:spPr>
          <a:xfrm>
            <a:off x="3628787" y="3540562"/>
            <a:ext cx="7371993" cy="792361"/>
          </a:xfrm>
          <a:prstGeom prst="rect">
            <a:avLst/>
          </a:prstGeom>
          <a:solidFill>
            <a:srgbClr val="FFFFFF">
              <a:alpha val="4000"/>
            </a:srgbClr>
          </a:solidFill>
          <a:ln/>
        </p:spPr>
      </p:sp>
      <p:sp>
        <p:nvSpPr>
          <p:cNvPr id="13" name="Text 10"/>
          <p:cNvSpPr/>
          <p:nvPr/>
        </p:nvSpPr>
        <p:spPr>
          <a:xfrm>
            <a:off x="3785354" y="3641407"/>
            <a:ext cx="2142173" cy="248722"/>
          </a:xfrm>
          <a:prstGeom prst="rect">
            <a:avLst/>
          </a:prstGeom>
          <a:noFill/>
          <a:ln/>
        </p:spPr>
        <p:txBody>
          <a:bodyPr wrap="none" rtlCol="0" anchor="t"/>
          <a:lstStyle/>
          <a:p>
            <a:pPr algn="r" indent="0" marL="0">
              <a:lnSpc>
                <a:spcPts val="1960"/>
              </a:lnSpc>
              <a:buNone/>
            </a:pPr>
            <a:r>
              <a:rPr lang="en-US" sz="1225" b="1" dirty="0">
                <a:solidFill>
                  <a:srgbClr val="272525"/>
                </a:solidFill>
                <a:latin typeface="Lato" pitchFamily="34" charset="0"/>
                <a:ea typeface="Lato" pitchFamily="34" charset="-122"/>
                <a:cs typeface="Lato" pitchFamily="34" charset="-120"/>
              </a:rPr>
              <a:t>Sr.</a:t>
            </a:r>
            <a:endParaRPr lang="en-US" sz="1225" dirty="0"/>
          </a:p>
        </p:txBody>
      </p:sp>
      <p:sp>
        <p:nvSpPr>
          <p:cNvPr id="14" name="Text 11"/>
          <p:cNvSpPr/>
          <p:nvPr/>
        </p:nvSpPr>
        <p:spPr>
          <a:xfrm>
            <a:off x="3785354" y="3983355"/>
            <a:ext cx="2142173" cy="248722"/>
          </a:xfrm>
          <a:prstGeom prst="rect">
            <a:avLst/>
          </a:prstGeom>
          <a:noFill/>
          <a:ln/>
        </p:spPr>
        <p:txBody>
          <a:bodyPr wrap="none" rtlCol="0" anchor="t"/>
          <a:lstStyle/>
          <a:p>
            <a:pPr algn="r" indent="0" marL="0">
              <a:lnSpc>
                <a:spcPts val="1960"/>
              </a:lnSpc>
              <a:buNone/>
            </a:pPr>
            <a:r>
              <a:rPr lang="en-US" sz="1225" b="1" dirty="0">
                <a:solidFill>
                  <a:srgbClr val="272525"/>
                </a:solidFill>
                <a:latin typeface="Lato" pitchFamily="34" charset="0"/>
                <a:ea typeface="Lato" pitchFamily="34" charset="-122"/>
                <a:cs typeface="Lato" pitchFamily="34" charset="-120"/>
              </a:rPr>
              <a:t>No.</a:t>
            </a:r>
            <a:endParaRPr lang="en-US" sz="1225" dirty="0"/>
          </a:p>
        </p:txBody>
      </p:sp>
      <p:sp>
        <p:nvSpPr>
          <p:cNvPr id="15" name="Text 12"/>
          <p:cNvSpPr/>
          <p:nvPr/>
        </p:nvSpPr>
        <p:spPr>
          <a:xfrm>
            <a:off x="6246138" y="3641407"/>
            <a:ext cx="2138363" cy="248722"/>
          </a:xfrm>
          <a:prstGeom prst="rect">
            <a:avLst/>
          </a:prstGeom>
          <a:noFill/>
          <a:ln/>
        </p:spPr>
        <p:txBody>
          <a:bodyPr wrap="none" rtlCol="0" anchor="t"/>
          <a:lstStyle/>
          <a:p>
            <a:pPr algn="ctr" indent="0" marL="0">
              <a:lnSpc>
                <a:spcPts val="1960"/>
              </a:lnSpc>
              <a:buNone/>
            </a:pPr>
            <a:r>
              <a:rPr lang="en-US" sz="1225" b="1" dirty="0">
                <a:solidFill>
                  <a:srgbClr val="272525"/>
                </a:solidFill>
                <a:latin typeface="Lato" pitchFamily="34" charset="0"/>
                <a:ea typeface="Lato" pitchFamily="34" charset="-122"/>
                <a:cs typeface="Lato" pitchFamily="34" charset="-120"/>
              </a:rPr>
              <a:t>Content</a:t>
            </a:r>
            <a:endParaRPr lang="en-US" sz="1225" dirty="0"/>
          </a:p>
        </p:txBody>
      </p:sp>
      <p:sp>
        <p:nvSpPr>
          <p:cNvPr id="16" name="Text 13"/>
          <p:cNvSpPr/>
          <p:nvPr/>
        </p:nvSpPr>
        <p:spPr>
          <a:xfrm>
            <a:off x="8703112" y="3641407"/>
            <a:ext cx="2142173" cy="248722"/>
          </a:xfrm>
          <a:prstGeom prst="rect">
            <a:avLst/>
          </a:prstGeom>
          <a:noFill/>
          <a:ln/>
        </p:spPr>
        <p:txBody>
          <a:bodyPr wrap="none" rtlCol="0" anchor="t"/>
          <a:lstStyle/>
          <a:p>
            <a:pPr algn="r" indent="0" marL="0">
              <a:lnSpc>
                <a:spcPts val="1960"/>
              </a:lnSpc>
              <a:buNone/>
            </a:pPr>
            <a:r>
              <a:rPr lang="en-US" sz="1225" b="1" dirty="0">
                <a:solidFill>
                  <a:srgbClr val="272525"/>
                </a:solidFill>
                <a:latin typeface="Lato" pitchFamily="34" charset="0"/>
                <a:ea typeface="Lato" pitchFamily="34" charset="-122"/>
                <a:cs typeface="Lato" pitchFamily="34" charset="-120"/>
              </a:rPr>
              <a:t>Tick</a:t>
            </a:r>
            <a:endParaRPr lang="en-US" sz="1225" dirty="0"/>
          </a:p>
        </p:txBody>
      </p:sp>
      <p:sp>
        <p:nvSpPr>
          <p:cNvPr id="17" name="Text 14"/>
          <p:cNvSpPr/>
          <p:nvPr/>
        </p:nvSpPr>
        <p:spPr>
          <a:xfrm>
            <a:off x="8703112" y="3983355"/>
            <a:ext cx="2142173" cy="248722"/>
          </a:xfrm>
          <a:prstGeom prst="rect">
            <a:avLst/>
          </a:prstGeom>
          <a:noFill/>
          <a:ln/>
        </p:spPr>
        <p:txBody>
          <a:bodyPr wrap="none" rtlCol="0" anchor="t"/>
          <a:lstStyle/>
          <a:p>
            <a:pPr algn="ctr" indent="0" marL="0">
              <a:lnSpc>
                <a:spcPts val="1960"/>
              </a:lnSpc>
              <a:buNone/>
            </a:pPr>
            <a:r>
              <a:rPr lang="en-US" sz="1225" b="1" dirty="0">
                <a:solidFill>
                  <a:srgbClr val="272525"/>
                </a:solidFill>
                <a:latin typeface="Lato" pitchFamily="34" charset="0"/>
                <a:ea typeface="Lato" pitchFamily="34" charset="-122"/>
                <a:cs typeface="Lato" pitchFamily="34" charset="-120"/>
              </a:rPr>
              <a:t>(YES/NO/NOT APPLICABLE)</a:t>
            </a:r>
            <a:endParaRPr lang="en-US" sz="1225" dirty="0"/>
          </a:p>
        </p:txBody>
      </p:sp>
      <p:sp>
        <p:nvSpPr>
          <p:cNvPr id="18" name="Shape 15"/>
          <p:cNvSpPr/>
          <p:nvPr/>
        </p:nvSpPr>
        <p:spPr>
          <a:xfrm>
            <a:off x="3628787" y="4332923"/>
            <a:ext cx="7371993" cy="1942743"/>
          </a:xfrm>
          <a:prstGeom prst="rect">
            <a:avLst/>
          </a:prstGeom>
          <a:solidFill>
            <a:srgbClr val="000000">
              <a:alpha val="4000"/>
            </a:srgbClr>
          </a:solidFill>
          <a:ln/>
        </p:spPr>
      </p:sp>
      <p:sp>
        <p:nvSpPr>
          <p:cNvPr id="19" name="Text 16"/>
          <p:cNvSpPr/>
          <p:nvPr/>
        </p:nvSpPr>
        <p:spPr>
          <a:xfrm>
            <a:off x="3785354" y="4433768"/>
            <a:ext cx="2142173" cy="248722"/>
          </a:xfrm>
          <a:prstGeom prst="rect">
            <a:avLst/>
          </a:prstGeom>
          <a:noFill/>
          <a:ln/>
        </p:spPr>
        <p:txBody>
          <a:bodyPr wrap="none" rtlCol="0" anchor="t"/>
          <a:lstStyle/>
          <a:p>
            <a:pPr algn="r" indent="0" marL="0">
              <a:lnSpc>
                <a:spcPts val="1960"/>
              </a:lnSpc>
              <a:buNone/>
            </a:pPr>
            <a:r>
              <a:rPr lang="en-US" sz="1225" dirty="0">
                <a:solidFill>
                  <a:srgbClr val="272525"/>
                </a:solidFill>
                <a:latin typeface="Lato" pitchFamily="34" charset="0"/>
                <a:ea typeface="Lato" pitchFamily="34" charset="-122"/>
                <a:cs typeface="Lato" pitchFamily="34" charset="-120"/>
              </a:rPr>
              <a:t>1.</a:t>
            </a:r>
            <a:endParaRPr lang="en-US" sz="1225" dirty="0"/>
          </a:p>
        </p:txBody>
      </p:sp>
      <p:sp>
        <p:nvSpPr>
          <p:cNvPr id="20" name="Text 17"/>
          <p:cNvSpPr/>
          <p:nvPr/>
        </p:nvSpPr>
        <p:spPr>
          <a:xfrm>
            <a:off x="6246138" y="4433768"/>
            <a:ext cx="2138363" cy="1741051"/>
          </a:xfrm>
          <a:prstGeom prst="rect">
            <a:avLst/>
          </a:prstGeom>
          <a:noFill/>
          <a:ln/>
        </p:spPr>
        <p:txBody>
          <a:bodyPr wrap="square" rtlCol="0" anchor="t"/>
          <a:lstStyle/>
          <a:p>
            <a:pPr indent="0" marL="0">
              <a:lnSpc>
                <a:spcPts val="1960"/>
              </a:lnSpc>
              <a:buNone/>
            </a:pPr>
            <a:r>
              <a:rPr lang="en-US" sz="1225" dirty="0">
                <a:solidFill>
                  <a:srgbClr val="272525"/>
                </a:solidFill>
                <a:latin typeface="Lato" pitchFamily="34" charset="0"/>
                <a:ea typeface="Lato" pitchFamily="34" charset="-122"/>
                <a:cs typeface="Lato" pitchFamily="34" charset="-120"/>
              </a:rPr>
              <a:t>The student has submitted a hard copy of the Summer Internship Certificate </a:t>
            </a:r>
            <a:pPr indent="0" marL="0">
              <a:lnSpc>
                <a:spcPts val="1960"/>
              </a:lnSpc>
              <a:buNone/>
            </a:pPr>
            <a:r>
              <a:rPr lang="en-US" sz="1225" b="1" dirty="0">
                <a:solidFill>
                  <a:srgbClr val="272525"/>
                </a:solidFill>
                <a:latin typeface="Lato" pitchFamily="34" charset="0"/>
                <a:ea typeface="Lato" pitchFamily="34" charset="-122"/>
                <a:cs typeface="Lato" pitchFamily="34" charset="-120"/>
              </a:rPr>
              <a:t>(completed in Sem. VII) </a:t>
            </a:r>
            <a:pPr indent="0" marL="0">
              <a:lnSpc>
                <a:spcPts val="1960"/>
              </a:lnSpc>
              <a:buNone/>
            </a:pPr>
            <a:r>
              <a:rPr lang="en-US" sz="1225" dirty="0">
                <a:solidFill>
                  <a:srgbClr val="272525"/>
                </a:solidFill>
                <a:latin typeface="Lato" pitchFamily="34" charset="0"/>
                <a:ea typeface="Lato" pitchFamily="34" charset="-122"/>
                <a:cs typeface="Lato" pitchFamily="34" charset="-120"/>
              </a:rPr>
              <a:t>to the panel members and also uploaded it on the Google Classroom.</a:t>
            </a:r>
            <a:endParaRPr lang="en-US" sz="1225" dirty="0"/>
          </a:p>
        </p:txBody>
      </p:sp>
      <p:sp>
        <p:nvSpPr>
          <p:cNvPr id="21" name="Text 18"/>
          <p:cNvSpPr/>
          <p:nvPr/>
        </p:nvSpPr>
        <p:spPr>
          <a:xfrm>
            <a:off x="8703112" y="4433768"/>
            <a:ext cx="2142173" cy="248722"/>
          </a:xfrm>
          <a:prstGeom prst="rect">
            <a:avLst/>
          </a:prstGeom>
          <a:noFill/>
          <a:ln/>
        </p:spPr>
        <p:txBody>
          <a:bodyPr wrap="none" rtlCol="0" anchor="t"/>
          <a:lstStyle/>
          <a:p>
            <a:pPr indent="0" marL="0">
              <a:lnSpc>
                <a:spcPts val="1960"/>
              </a:lnSpc>
              <a:buNone/>
            </a:pPr>
            <a:r>
              <a:rPr lang="en-US" sz="1225" dirty="0">
                <a:solidFill>
                  <a:srgbClr val="272525"/>
                </a:solidFill>
                <a:latin typeface="Lato" pitchFamily="34" charset="0"/>
                <a:ea typeface="Lato" pitchFamily="34" charset="-122"/>
                <a:cs typeface="Lato" pitchFamily="34" charset="-120"/>
              </a:rPr>
              <a:t>yes</a:t>
            </a:r>
            <a:endParaRPr lang="en-US" sz="1225" dirty="0"/>
          </a:p>
        </p:txBody>
      </p:sp>
      <p:sp>
        <p:nvSpPr>
          <p:cNvPr id="22" name="Shape 19"/>
          <p:cNvSpPr/>
          <p:nvPr/>
        </p:nvSpPr>
        <p:spPr>
          <a:xfrm>
            <a:off x="3628787" y="6275665"/>
            <a:ext cx="7371993" cy="2191464"/>
          </a:xfrm>
          <a:prstGeom prst="rect">
            <a:avLst/>
          </a:prstGeom>
          <a:solidFill>
            <a:srgbClr val="FFFFFF">
              <a:alpha val="4000"/>
            </a:srgbClr>
          </a:solidFill>
          <a:ln/>
        </p:spPr>
      </p:sp>
      <p:sp>
        <p:nvSpPr>
          <p:cNvPr id="23" name="Text 20"/>
          <p:cNvSpPr/>
          <p:nvPr/>
        </p:nvSpPr>
        <p:spPr>
          <a:xfrm>
            <a:off x="3785354" y="6376511"/>
            <a:ext cx="2142173" cy="248722"/>
          </a:xfrm>
          <a:prstGeom prst="rect">
            <a:avLst/>
          </a:prstGeom>
          <a:noFill/>
          <a:ln/>
        </p:spPr>
        <p:txBody>
          <a:bodyPr wrap="none" rtlCol="0" anchor="t"/>
          <a:lstStyle/>
          <a:p>
            <a:pPr algn="r" indent="0" marL="0">
              <a:lnSpc>
                <a:spcPts val="1960"/>
              </a:lnSpc>
              <a:buNone/>
            </a:pPr>
            <a:r>
              <a:rPr lang="en-US" sz="1225" dirty="0">
                <a:solidFill>
                  <a:srgbClr val="272525"/>
                </a:solidFill>
                <a:latin typeface="Lato" pitchFamily="34" charset="0"/>
                <a:ea typeface="Lato" pitchFamily="34" charset="-122"/>
                <a:cs typeface="Lato" pitchFamily="34" charset="-120"/>
              </a:rPr>
              <a:t>2.</a:t>
            </a:r>
            <a:endParaRPr lang="en-US" sz="1225" dirty="0"/>
          </a:p>
        </p:txBody>
      </p:sp>
      <p:sp>
        <p:nvSpPr>
          <p:cNvPr id="24" name="Text 21"/>
          <p:cNvSpPr/>
          <p:nvPr/>
        </p:nvSpPr>
        <p:spPr>
          <a:xfrm>
            <a:off x="6246138" y="6376511"/>
            <a:ext cx="2138363" cy="1989773"/>
          </a:xfrm>
          <a:prstGeom prst="rect">
            <a:avLst/>
          </a:prstGeom>
          <a:noFill/>
          <a:ln/>
        </p:spPr>
        <p:txBody>
          <a:bodyPr wrap="square" rtlCol="0" anchor="t"/>
          <a:lstStyle/>
          <a:p>
            <a:pPr indent="0" marL="0">
              <a:lnSpc>
                <a:spcPts val="1960"/>
              </a:lnSpc>
              <a:buNone/>
            </a:pPr>
            <a:r>
              <a:rPr lang="en-US" sz="1225" dirty="0">
                <a:solidFill>
                  <a:srgbClr val="272525"/>
                </a:solidFill>
                <a:latin typeface="Lato" pitchFamily="34" charset="0"/>
                <a:ea typeface="Lato" pitchFamily="34" charset="-122"/>
                <a:cs typeface="Lato" pitchFamily="34" charset="-120"/>
              </a:rPr>
              <a:t>The student has submitted a hard copy of the Internship </a:t>
            </a:r>
            <a:pPr indent="0" marL="0">
              <a:lnSpc>
                <a:spcPts val="1960"/>
              </a:lnSpc>
              <a:buNone/>
            </a:pPr>
            <a:r>
              <a:rPr lang="en-US" sz="1225" b="1" u="sng" dirty="0">
                <a:solidFill>
                  <a:srgbClr val="272525"/>
                </a:solidFill>
                <a:latin typeface="Lato" pitchFamily="34" charset="0"/>
                <a:ea typeface="Lato" pitchFamily="34" charset="-122"/>
                <a:cs typeface="Lato" pitchFamily="34" charset="-120"/>
              </a:rPr>
              <a:t>Offer Letter (Major</a:t>
            </a:r>
            <a:pPr indent="0" marL="0">
              <a:lnSpc>
                <a:spcPts val="1960"/>
              </a:lnSpc>
              <a:buNone/>
            </a:pPr>
            <a:r>
              <a:rPr lang="en-US" sz="1225" dirty="0">
                <a:solidFill>
                  <a:srgbClr val="272525"/>
                </a:solidFill>
                <a:latin typeface="Lato" pitchFamily="34" charset="0"/>
                <a:ea typeface="Lato" pitchFamily="34" charset="-122"/>
                <a:cs typeface="Lato" pitchFamily="34" charset="-120"/>
              </a:rPr>
              <a:t> </a:t>
            </a:r>
            <a:pPr indent="0" marL="0">
              <a:lnSpc>
                <a:spcPts val="1960"/>
              </a:lnSpc>
              <a:buNone/>
            </a:pPr>
            <a:r>
              <a:rPr lang="en-US" sz="1225" b="1" u="sng" dirty="0">
                <a:solidFill>
                  <a:srgbClr val="272525"/>
                </a:solidFill>
                <a:latin typeface="Lato" pitchFamily="34" charset="0"/>
                <a:ea typeface="Lato" pitchFamily="34" charset="-122"/>
                <a:cs typeface="Lato" pitchFamily="34" charset="-120"/>
              </a:rPr>
              <a:t>Project of Sem. VIII) </a:t>
            </a:r>
            <a:pPr indent="0" marL="0">
              <a:lnSpc>
                <a:spcPts val="1960"/>
              </a:lnSpc>
              <a:buNone/>
            </a:pPr>
            <a:r>
              <a:rPr lang="en-US" sz="1225" dirty="0">
                <a:solidFill>
                  <a:srgbClr val="272525"/>
                </a:solidFill>
                <a:latin typeface="Lato" pitchFamily="34" charset="0"/>
                <a:ea typeface="Lato" pitchFamily="34" charset="-122"/>
                <a:cs typeface="Lato" pitchFamily="34" charset="-120"/>
              </a:rPr>
              <a:t>to the panel members (applicable to industry projects only) and also uploaded it on Google Classroom.</a:t>
            </a:r>
            <a:endParaRPr lang="en-US" sz="1225" dirty="0"/>
          </a:p>
        </p:txBody>
      </p:sp>
      <p:sp>
        <p:nvSpPr>
          <p:cNvPr id="25" name="Text 22"/>
          <p:cNvSpPr/>
          <p:nvPr/>
        </p:nvSpPr>
        <p:spPr>
          <a:xfrm>
            <a:off x="8703112" y="6376511"/>
            <a:ext cx="2142173" cy="248722"/>
          </a:xfrm>
          <a:prstGeom prst="rect">
            <a:avLst/>
          </a:prstGeom>
          <a:noFill/>
          <a:ln/>
        </p:spPr>
        <p:txBody>
          <a:bodyPr wrap="none" rtlCol="0" anchor="t"/>
          <a:lstStyle/>
          <a:p>
            <a:pPr indent="0" marL="0">
              <a:lnSpc>
                <a:spcPts val="1960"/>
              </a:lnSpc>
              <a:buNone/>
            </a:pPr>
            <a:r>
              <a:rPr lang="en-US" sz="1225" dirty="0">
                <a:solidFill>
                  <a:srgbClr val="272525"/>
                </a:solidFill>
                <a:latin typeface="Lato" pitchFamily="34" charset="0"/>
                <a:ea typeface="Lato" pitchFamily="34" charset="-122"/>
                <a:cs typeface="Lato" pitchFamily="34" charset="-120"/>
              </a:rPr>
              <a:t>Not applicable</a:t>
            </a:r>
            <a:endParaRPr lang="en-US" sz="1225" dirty="0"/>
          </a:p>
        </p:txBody>
      </p:sp>
      <p:sp>
        <p:nvSpPr>
          <p:cNvPr id="26" name="Shape 23"/>
          <p:cNvSpPr/>
          <p:nvPr/>
        </p:nvSpPr>
        <p:spPr>
          <a:xfrm>
            <a:off x="3628787" y="8467130"/>
            <a:ext cx="7371993" cy="1694021"/>
          </a:xfrm>
          <a:prstGeom prst="rect">
            <a:avLst/>
          </a:prstGeom>
          <a:solidFill>
            <a:srgbClr val="000000">
              <a:alpha val="4000"/>
            </a:srgbClr>
          </a:solidFill>
          <a:ln/>
        </p:spPr>
      </p:sp>
      <p:sp>
        <p:nvSpPr>
          <p:cNvPr id="27" name="Text 24"/>
          <p:cNvSpPr/>
          <p:nvPr/>
        </p:nvSpPr>
        <p:spPr>
          <a:xfrm>
            <a:off x="3785354" y="8567976"/>
            <a:ext cx="2142173" cy="248722"/>
          </a:xfrm>
          <a:prstGeom prst="rect">
            <a:avLst/>
          </a:prstGeom>
          <a:noFill/>
          <a:ln/>
        </p:spPr>
        <p:txBody>
          <a:bodyPr wrap="none" rtlCol="0" anchor="t"/>
          <a:lstStyle/>
          <a:p>
            <a:pPr algn="r" indent="0" marL="0">
              <a:lnSpc>
                <a:spcPts val="1960"/>
              </a:lnSpc>
              <a:buNone/>
            </a:pPr>
            <a:r>
              <a:rPr lang="en-US" sz="1225" dirty="0">
                <a:solidFill>
                  <a:srgbClr val="272525"/>
                </a:solidFill>
                <a:latin typeface="Lato" pitchFamily="34" charset="0"/>
                <a:ea typeface="Lato" pitchFamily="34" charset="-122"/>
                <a:cs typeface="Lato" pitchFamily="34" charset="-120"/>
              </a:rPr>
              <a:t>3.</a:t>
            </a:r>
            <a:endParaRPr lang="en-US" sz="1225" dirty="0"/>
          </a:p>
        </p:txBody>
      </p:sp>
      <p:sp>
        <p:nvSpPr>
          <p:cNvPr id="28" name="Text 25"/>
          <p:cNvSpPr/>
          <p:nvPr/>
        </p:nvSpPr>
        <p:spPr>
          <a:xfrm>
            <a:off x="6246138" y="8567976"/>
            <a:ext cx="2138363" cy="1492329"/>
          </a:xfrm>
          <a:prstGeom prst="rect">
            <a:avLst/>
          </a:prstGeom>
          <a:noFill/>
          <a:ln/>
        </p:spPr>
        <p:txBody>
          <a:bodyPr wrap="square" rtlCol="0" anchor="t"/>
          <a:lstStyle/>
          <a:p>
            <a:pPr indent="0" marL="0">
              <a:lnSpc>
                <a:spcPts val="1960"/>
              </a:lnSpc>
              <a:buNone/>
            </a:pPr>
            <a:r>
              <a:rPr lang="en-US" sz="1225" dirty="0">
                <a:solidFill>
                  <a:srgbClr val="272525"/>
                </a:solidFill>
                <a:latin typeface="Lato" pitchFamily="34" charset="0"/>
                <a:ea typeface="Lato" pitchFamily="34" charset="-122"/>
                <a:cs typeface="Lato" pitchFamily="34" charset="-120"/>
              </a:rPr>
              <a:t>The student has submitted the </a:t>
            </a:r>
            <a:pPr indent="0" marL="0">
              <a:lnSpc>
                <a:spcPts val="1960"/>
              </a:lnSpc>
              <a:buNone/>
            </a:pPr>
            <a:r>
              <a:rPr lang="en-US" sz="1225" b="1" u="sng" dirty="0">
                <a:solidFill>
                  <a:srgbClr val="272525"/>
                </a:solidFill>
                <a:latin typeface="Lato" pitchFamily="34" charset="0"/>
                <a:ea typeface="Lato" pitchFamily="34" charset="-122"/>
                <a:cs typeface="Lato" pitchFamily="34" charset="-120"/>
              </a:rPr>
              <a:t>Final Project Report </a:t>
            </a:r>
            <a:pPr indent="0" marL="0">
              <a:lnSpc>
                <a:spcPts val="1960"/>
              </a:lnSpc>
              <a:buNone/>
            </a:pPr>
            <a:r>
              <a:rPr lang="en-US" sz="1225" dirty="0">
                <a:solidFill>
                  <a:srgbClr val="272525"/>
                </a:solidFill>
                <a:latin typeface="Lato" pitchFamily="34" charset="0"/>
                <a:ea typeface="Lato" pitchFamily="34" charset="-122"/>
                <a:cs typeface="Lato" pitchFamily="34" charset="-120"/>
              </a:rPr>
              <a:t>in the prescribed format to the panel members in hard copy and also uploaded it on Google Classroom.</a:t>
            </a:r>
            <a:endParaRPr lang="en-US" sz="1225" dirty="0"/>
          </a:p>
        </p:txBody>
      </p:sp>
      <p:sp>
        <p:nvSpPr>
          <p:cNvPr id="29" name="Text 26"/>
          <p:cNvSpPr/>
          <p:nvPr/>
        </p:nvSpPr>
        <p:spPr>
          <a:xfrm>
            <a:off x="8703112" y="8567976"/>
            <a:ext cx="2142173" cy="248722"/>
          </a:xfrm>
          <a:prstGeom prst="rect">
            <a:avLst/>
          </a:prstGeom>
          <a:noFill/>
          <a:ln/>
        </p:spPr>
        <p:txBody>
          <a:bodyPr wrap="none" rtlCol="0" anchor="t"/>
          <a:lstStyle/>
          <a:p>
            <a:pPr indent="0" marL="0">
              <a:lnSpc>
                <a:spcPts val="1960"/>
              </a:lnSpc>
              <a:buNone/>
            </a:pPr>
            <a:r>
              <a:rPr lang="en-US" sz="1225" dirty="0">
                <a:solidFill>
                  <a:srgbClr val="272525"/>
                </a:solidFill>
                <a:latin typeface="Lato" pitchFamily="34" charset="0"/>
                <a:ea typeface="Lato" pitchFamily="34" charset="-122"/>
                <a:cs typeface="Lato" pitchFamily="34" charset="-120"/>
              </a:rPr>
              <a:t>yes</a:t>
            </a:r>
            <a:endParaRPr lang="en-US" sz="1225" dirty="0"/>
          </a:p>
        </p:txBody>
      </p:sp>
      <p:sp>
        <p:nvSpPr>
          <p:cNvPr id="30" name="Shape 27"/>
          <p:cNvSpPr/>
          <p:nvPr/>
        </p:nvSpPr>
        <p:spPr>
          <a:xfrm>
            <a:off x="3628787" y="10161151"/>
            <a:ext cx="7371993" cy="1942743"/>
          </a:xfrm>
          <a:prstGeom prst="rect">
            <a:avLst/>
          </a:prstGeom>
          <a:solidFill>
            <a:srgbClr val="FFFFFF">
              <a:alpha val="4000"/>
            </a:srgbClr>
          </a:solidFill>
          <a:ln/>
        </p:spPr>
      </p:sp>
      <p:sp>
        <p:nvSpPr>
          <p:cNvPr id="31" name="Text 28"/>
          <p:cNvSpPr/>
          <p:nvPr/>
        </p:nvSpPr>
        <p:spPr>
          <a:xfrm>
            <a:off x="3785354" y="10261997"/>
            <a:ext cx="2142173" cy="248722"/>
          </a:xfrm>
          <a:prstGeom prst="rect">
            <a:avLst/>
          </a:prstGeom>
          <a:noFill/>
          <a:ln/>
        </p:spPr>
        <p:txBody>
          <a:bodyPr wrap="none" rtlCol="0" anchor="t"/>
          <a:lstStyle/>
          <a:p>
            <a:pPr algn="r" indent="0" marL="0">
              <a:lnSpc>
                <a:spcPts val="1960"/>
              </a:lnSpc>
              <a:buNone/>
            </a:pPr>
            <a:r>
              <a:rPr lang="en-US" sz="1225" dirty="0">
                <a:solidFill>
                  <a:srgbClr val="272525"/>
                </a:solidFill>
                <a:latin typeface="Lato" pitchFamily="34" charset="0"/>
                <a:ea typeface="Lato" pitchFamily="34" charset="-122"/>
                <a:cs typeface="Lato" pitchFamily="34" charset="-120"/>
              </a:rPr>
              <a:t>4.</a:t>
            </a:r>
            <a:endParaRPr lang="en-US" sz="1225" dirty="0"/>
          </a:p>
        </p:txBody>
      </p:sp>
      <p:sp>
        <p:nvSpPr>
          <p:cNvPr id="32" name="Text 29"/>
          <p:cNvSpPr/>
          <p:nvPr/>
        </p:nvSpPr>
        <p:spPr>
          <a:xfrm>
            <a:off x="6246138" y="10261997"/>
            <a:ext cx="2138363" cy="1741051"/>
          </a:xfrm>
          <a:prstGeom prst="rect">
            <a:avLst/>
          </a:prstGeom>
          <a:noFill/>
          <a:ln/>
        </p:spPr>
        <p:txBody>
          <a:bodyPr wrap="square" rtlCol="0" anchor="t"/>
          <a:lstStyle/>
          <a:p>
            <a:pPr indent="0" marL="0">
              <a:lnSpc>
                <a:spcPts val="1960"/>
              </a:lnSpc>
              <a:buNone/>
            </a:pPr>
            <a:r>
              <a:rPr lang="en-US" sz="1225" dirty="0">
                <a:solidFill>
                  <a:srgbClr val="272525"/>
                </a:solidFill>
                <a:latin typeface="Lato" pitchFamily="34" charset="0"/>
                <a:ea typeface="Lato" pitchFamily="34" charset="-122"/>
                <a:cs typeface="Lato" pitchFamily="34" charset="-120"/>
              </a:rPr>
              <a:t>The student has submitted the </a:t>
            </a:r>
            <a:pPr indent="0" marL="0">
              <a:lnSpc>
                <a:spcPts val="1960"/>
              </a:lnSpc>
              <a:buNone/>
            </a:pPr>
            <a:r>
              <a:rPr lang="en-US" sz="1225" b="1" u="sng" dirty="0">
                <a:solidFill>
                  <a:srgbClr val="272525"/>
                </a:solidFill>
                <a:latin typeface="Lato" pitchFamily="34" charset="0"/>
                <a:ea typeface="Lato" pitchFamily="34" charset="-122"/>
                <a:cs typeface="Lato" pitchFamily="34" charset="-120"/>
              </a:rPr>
              <a:t>Plagiarism Report </a:t>
            </a:r>
            <a:pPr indent="0" marL="0">
              <a:lnSpc>
                <a:spcPts val="1960"/>
              </a:lnSpc>
              <a:buNone/>
            </a:pPr>
            <a:r>
              <a:rPr lang="en-US" sz="1225" dirty="0">
                <a:solidFill>
                  <a:srgbClr val="272525"/>
                </a:solidFill>
                <a:latin typeface="Lato" pitchFamily="34" charset="0"/>
                <a:ea typeface="Lato" pitchFamily="34" charset="-122"/>
                <a:cs typeface="Lato" pitchFamily="34" charset="-120"/>
              </a:rPr>
              <a:t>generated by Turnitin for the project report to the panel members and the similarity is below 20 % and also uploaded it on Google Classroom.</a:t>
            </a:r>
            <a:endParaRPr lang="en-US" sz="1225" dirty="0"/>
          </a:p>
        </p:txBody>
      </p:sp>
      <p:sp>
        <p:nvSpPr>
          <p:cNvPr id="33" name="Text 30"/>
          <p:cNvSpPr/>
          <p:nvPr/>
        </p:nvSpPr>
        <p:spPr>
          <a:xfrm>
            <a:off x="8703112" y="10261997"/>
            <a:ext cx="2142173" cy="248722"/>
          </a:xfrm>
          <a:prstGeom prst="rect">
            <a:avLst/>
          </a:prstGeom>
          <a:noFill/>
          <a:ln/>
        </p:spPr>
        <p:txBody>
          <a:bodyPr wrap="none" rtlCol="0" anchor="t"/>
          <a:lstStyle/>
          <a:p>
            <a:pPr indent="0" marL="0">
              <a:lnSpc>
                <a:spcPts val="1960"/>
              </a:lnSpc>
              <a:buNone/>
            </a:pPr>
            <a:r>
              <a:rPr lang="en-US" sz="1225" dirty="0">
                <a:solidFill>
                  <a:srgbClr val="272525"/>
                </a:solidFill>
                <a:latin typeface="Lato" pitchFamily="34" charset="0"/>
                <a:ea typeface="Lato" pitchFamily="34" charset="-122"/>
                <a:cs typeface="Lato" pitchFamily="34" charset="-120"/>
              </a:rPr>
              <a:t>yes</a:t>
            </a:r>
            <a:endParaRPr lang="en-US" sz="1225" dirty="0"/>
          </a:p>
        </p:txBody>
      </p:sp>
      <p:sp>
        <p:nvSpPr>
          <p:cNvPr id="34" name="Shape 31"/>
          <p:cNvSpPr/>
          <p:nvPr/>
        </p:nvSpPr>
        <p:spPr>
          <a:xfrm>
            <a:off x="3628787" y="12103894"/>
            <a:ext cx="7371993" cy="1445300"/>
          </a:xfrm>
          <a:prstGeom prst="rect">
            <a:avLst/>
          </a:prstGeom>
          <a:solidFill>
            <a:srgbClr val="000000">
              <a:alpha val="4000"/>
            </a:srgbClr>
          </a:solidFill>
          <a:ln/>
        </p:spPr>
      </p:sp>
      <p:sp>
        <p:nvSpPr>
          <p:cNvPr id="35" name="Text 32"/>
          <p:cNvSpPr/>
          <p:nvPr/>
        </p:nvSpPr>
        <p:spPr>
          <a:xfrm>
            <a:off x="3785354" y="12204740"/>
            <a:ext cx="2142173" cy="248722"/>
          </a:xfrm>
          <a:prstGeom prst="rect">
            <a:avLst/>
          </a:prstGeom>
          <a:noFill/>
          <a:ln/>
        </p:spPr>
        <p:txBody>
          <a:bodyPr wrap="none" rtlCol="0" anchor="t"/>
          <a:lstStyle/>
          <a:p>
            <a:pPr algn="r" indent="0" marL="0">
              <a:lnSpc>
                <a:spcPts val="1960"/>
              </a:lnSpc>
              <a:buNone/>
            </a:pPr>
            <a:r>
              <a:rPr lang="en-US" sz="1225" dirty="0">
                <a:solidFill>
                  <a:srgbClr val="272525"/>
                </a:solidFill>
                <a:latin typeface="Lato" pitchFamily="34" charset="0"/>
                <a:ea typeface="Lato" pitchFamily="34" charset="-122"/>
                <a:cs typeface="Lato" pitchFamily="34" charset="-120"/>
              </a:rPr>
              <a:t>5.</a:t>
            </a:r>
            <a:endParaRPr lang="en-US" sz="1225" dirty="0"/>
          </a:p>
        </p:txBody>
      </p:sp>
      <p:sp>
        <p:nvSpPr>
          <p:cNvPr id="36" name="Text 33"/>
          <p:cNvSpPr/>
          <p:nvPr/>
        </p:nvSpPr>
        <p:spPr>
          <a:xfrm>
            <a:off x="6246138" y="12204740"/>
            <a:ext cx="2138363" cy="1243608"/>
          </a:xfrm>
          <a:prstGeom prst="rect">
            <a:avLst/>
          </a:prstGeom>
          <a:noFill/>
          <a:ln/>
        </p:spPr>
        <p:txBody>
          <a:bodyPr wrap="square" rtlCol="0" anchor="t"/>
          <a:lstStyle/>
          <a:p>
            <a:pPr indent="0" marL="0">
              <a:lnSpc>
                <a:spcPts val="1960"/>
              </a:lnSpc>
              <a:buNone/>
            </a:pPr>
            <a:r>
              <a:rPr lang="en-US" sz="1225" b="1" u="sng" dirty="0">
                <a:solidFill>
                  <a:srgbClr val="272525"/>
                </a:solidFill>
                <a:latin typeface="Lato" pitchFamily="34" charset="0"/>
                <a:ea typeface="Lato" pitchFamily="34" charset="-122"/>
                <a:cs typeface="Lato" pitchFamily="34" charset="-120"/>
              </a:rPr>
              <a:t>The Feedback Form from the Industry Guide </a:t>
            </a:r>
            <a:pPr indent="0" marL="0">
              <a:lnSpc>
                <a:spcPts val="1960"/>
              </a:lnSpc>
              <a:buNone/>
            </a:pPr>
            <a:r>
              <a:rPr lang="en-US" sz="1225" dirty="0">
                <a:solidFill>
                  <a:srgbClr val="272525"/>
                </a:solidFill>
                <a:latin typeface="Lato" pitchFamily="34" charset="0"/>
                <a:ea typeface="Lato" pitchFamily="34" charset="-122"/>
                <a:cs typeface="Lato" pitchFamily="34" charset="-120"/>
              </a:rPr>
              <a:t>is filled by the industry guide in the shared Google form (OR uploaded the scanned copy of it).</a:t>
            </a:r>
            <a:endParaRPr lang="en-US" sz="1225" dirty="0"/>
          </a:p>
        </p:txBody>
      </p:sp>
      <p:sp>
        <p:nvSpPr>
          <p:cNvPr id="37" name="Text 34"/>
          <p:cNvSpPr/>
          <p:nvPr/>
        </p:nvSpPr>
        <p:spPr>
          <a:xfrm>
            <a:off x="8703112" y="12204740"/>
            <a:ext cx="2142173" cy="248722"/>
          </a:xfrm>
          <a:prstGeom prst="rect">
            <a:avLst/>
          </a:prstGeom>
          <a:noFill/>
          <a:ln/>
        </p:spPr>
        <p:txBody>
          <a:bodyPr wrap="none" rtlCol="0" anchor="t"/>
          <a:lstStyle/>
          <a:p>
            <a:pPr indent="0" marL="0">
              <a:lnSpc>
                <a:spcPts val="1960"/>
              </a:lnSpc>
              <a:buNone/>
            </a:pPr>
            <a:r>
              <a:rPr lang="en-US" sz="1225" dirty="0">
                <a:solidFill>
                  <a:srgbClr val="272525"/>
                </a:solidFill>
                <a:latin typeface="Lato" pitchFamily="34" charset="0"/>
                <a:ea typeface="Lato" pitchFamily="34" charset="-122"/>
                <a:cs typeface="Lato" pitchFamily="34" charset="-120"/>
              </a:rPr>
              <a:t>Not applicable</a:t>
            </a:r>
            <a:endParaRPr lang="en-US" sz="1225" dirty="0"/>
          </a:p>
        </p:txBody>
      </p:sp>
      <p:sp>
        <p:nvSpPr>
          <p:cNvPr id="38" name="Shape 35"/>
          <p:cNvSpPr/>
          <p:nvPr/>
        </p:nvSpPr>
        <p:spPr>
          <a:xfrm>
            <a:off x="3628787" y="13549193"/>
            <a:ext cx="7371993" cy="4678680"/>
          </a:xfrm>
          <a:prstGeom prst="rect">
            <a:avLst/>
          </a:prstGeom>
          <a:solidFill>
            <a:srgbClr val="FFFFFF">
              <a:alpha val="4000"/>
            </a:srgbClr>
          </a:solidFill>
          <a:ln/>
        </p:spPr>
      </p:sp>
      <p:sp>
        <p:nvSpPr>
          <p:cNvPr id="39" name="Text 36"/>
          <p:cNvSpPr/>
          <p:nvPr/>
        </p:nvSpPr>
        <p:spPr>
          <a:xfrm>
            <a:off x="3785354" y="13650039"/>
            <a:ext cx="2142173" cy="248722"/>
          </a:xfrm>
          <a:prstGeom prst="rect">
            <a:avLst/>
          </a:prstGeom>
          <a:noFill/>
          <a:ln/>
        </p:spPr>
        <p:txBody>
          <a:bodyPr wrap="none" rtlCol="0" anchor="t"/>
          <a:lstStyle/>
          <a:p>
            <a:pPr algn="r" indent="0" marL="0">
              <a:lnSpc>
                <a:spcPts val="1960"/>
              </a:lnSpc>
              <a:buNone/>
            </a:pPr>
            <a:r>
              <a:rPr lang="en-US" sz="1225" dirty="0">
                <a:solidFill>
                  <a:srgbClr val="272525"/>
                </a:solidFill>
                <a:latin typeface="Lato" pitchFamily="34" charset="0"/>
                <a:ea typeface="Lato" pitchFamily="34" charset="-122"/>
                <a:cs typeface="Lato" pitchFamily="34" charset="-120"/>
              </a:rPr>
              <a:t>6.</a:t>
            </a:r>
            <a:endParaRPr lang="en-US" sz="1225" dirty="0"/>
          </a:p>
        </p:txBody>
      </p:sp>
      <p:sp>
        <p:nvSpPr>
          <p:cNvPr id="40" name="Text 37"/>
          <p:cNvSpPr/>
          <p:nvPr/>
        </p:nvSpPr>
        <p:spPr>
          <a:xfrm>
            <a:off x="6246138" y="13650039"/>
            <a:ext cx="2138363" cy="4476988"/>
          </a:xfrm>
          <a:prstGeom prst="rect">
            <a:avLst/>
          </a:prstGeom>
          <a:noFill/>
          <a:ln/>
        </p:spPr>
        <p:txBody>
          <a:bodyPr wrap="square" rtlCol="0" anchor="t"/>
          <a:lstStyle/>
          <a:p>
            <a:pPr indent="0" marL="0">
              <a:lnSpc>
                <a:spcPts val="1960"/>
              </a:lnSpc>
              <a:buNone/>
            </a:pPr>
            <a:r>
              <a:rPr lang="en-US" sz="1225" dirty="0">
                <a:solidFill>
                  <a:srgbClr val="272525"/>
                </a:solidFill>
                <a:latin typeface="Lato" pitchFamily="34" charset="0"/>
                <a:ea typeface="Lato" pitchFamily="34" charset="-122"/>
                <a:cs typeface="Lato" pitchFamily="34" charset="-120"/>
              </a:rPr>
              <a:t>The student has submitted a copy of the </a:t>
            </a:r>
            <a:pPr indent="0" marL="0">
              <a:lnSpc>
                <a:spcPts val="1960"/>
              </a:lnSpc>
              <a:buNone/>
            </a:pPr>
            <a:r>
              <a:rPr lang="en-US" sz="1225" b="1" u="sng" dirty="0">
                <a:solidFill>
                  <a:srgbClr val="272525"/>
                </a:solidFill>
                <a:latin typeface="Lato" pitchFamily="34" charset="0"/>
                <a:ea typeface="Lato" pitchFamily="34" charset="-122"/>
                <a:cs typeface="Lato" pitchFamily="34" charset="-120"/>
              </a:rPr>
              <a:t>Internship/Project Completion Certificate </a:t>
            </a:r>
            <a:pPr indent="0" marL="0">
              <a:lnSpc>
                <a:spcPts val="1960"/>
              </a:lnSpc>
              <a:buNone/>
            </a:pPr>
            <a:r>
              <a:rPr lang="en-US" sz="1225" dirty="0">
                <a:solidFill>
                  <a:srgbClr val="272525"/>
                </a:solidFill>
                <a:latin typeface="Lato" pitchFamily="34" charset="0"/>
                <a:ea typeface="Lato" pitchFamily="34" charset="-122"/>
                <a:cs typeface="Lato" pitchFamily="34" charset="-120"/>
              </a:rPr>
              <a:t>(</a:t>
            </a:r>
            <a:pPr indent="0" marL="0">
              <a:lnSpc>
                <a:spcPts val="1960"/>
              </a:lnSpc>
              <a:buNone/>
            </a:pPr>
            <a:r>
              <a:rPr lang="en-US" sz="1225" b="1" dirty="0">
                <a:solidFill>
                  <a:srgbClr val="272525"/>
                </a:solidFill>
                <a:latin typeface="Lato" pitchFamily="34" charset="0"/>
                <a:ea typeface="Lato" pitchFamily="34" charset="-122"/>
                <a:cs typeface="Lato" pitchFamily="34" charset="-120"/>
              </a:rPr>
              <a:t>UG EE Sem VIII) </a:t>
            </a:r>
            <a:pPr indent="0" marL="0">
              <a:lnSpc>
                <a:spcPts val="1960"/>
              </a:lnSpc>
              <a:buNone/>
            </a:pPr>
            <a:r>
              <a:rPr lang="en-US" sz="1225" dirty="0">
                <a:solidFill>
                  <a:srgbClr val="272525"/>
                </a:solidFill>
                <a:latin typeface="Lato" pitchFamily="34" charset="0"/>
                <a:ea typeface="Lato" pitchFamily="34" charset="-122"/>
                <a:cs typeface="Lato" pitchFamily="34" charset="-120"/>
              </a:rPr>
              <a:t>from the industry in hard copy (wherever applicable) to the panel members and also uploaded it on Google Classroom. </a:t>
            </a:r>
            <a:pPr indent="0" marL="0">
              <a:lnSpc>
                <a:spcPts val="1960"/>
              </a:lnSpc>
              <a:buNone/>
            </a:pPr>
            <a:r>
              <a:rPr lang="en-US" sz="1225" b="1" dirty="0">
                <a:solidFill>
                  <a:srgbClr val="272525"/>
                </a:solidFill>
                <a:latin typeface="Lato" pitchFamily="34" charset="0"/>
                <a:ea typeface="Lato" pitchFamily="34" charset="-122"/>
                <a:cs typeface="Lato" pitchFamily="34" charset="-120"/>
              </a:rPr>
              <a:t>Those students whose internship will be completed after May 24, 2024, have to upload it on Google Classroom immediately upon receiving the certificate from their industry. Also, they have to come to the department and paste it on the blank page kept in the report.</a:t>
            </a:r>
            <a:endParaRPr lang="en-US" sz="1225" dirty="0"/>
          </a:p>
        </p:txBody>
      </p:sp>
      <p:sp>
        <p:nvSpPr>
          <p:cNvPr id="41" name="Text 38"/>
          <p:cNvSpPr/>
          <p:nvPr/>
        </p:nvSpPr>
        <p:spPr>
          <a:xfrm>
            <a:off x="8703112" y="13650039"/>
            <a:ext cx="2142173" cy="248722"/>
          </a:xfrm>
          <a:prstGeom prst="rect">
            <a:avLst/>
          </a:prstGeom>
          <a:noFill/>
          <a:ln/>
        </p:spPr>
        <p:txBody>
          <a:bodyPr wrap="none" rtlCol="0" anchor="t"/>
          <a:lstStyle/>
          <a:p>
            <a:pPr indent="0" marL="0">
              <a:lnSpc>
                <a:spcPts val="1960"/>
              </a:lnSpc>
              <a:buNone/>
            </a:pPr>
            <a:r>
              <a:rPr lang="en-US" sz="1225" dirty="0">
                <a:solidFill>
                  <a:srgbClr val="272525"/>
                </a:solidFill>
                <a:latin typeface="Lato" pitchFamily="34" charset="0"/>
                <a:ea typeface="Lato" pitchFamily="34" charset="-122"/>
                <a:cs typeface="Lato" pitchFamily="34" charset="-120"/>
              </a:rPr>
              <a:t>Not applicable</a:t>
            </a:r>
            <a:endParaRPr lang="en-US" sz="1225" dirty="0"/>
          </a:p>
        </p:txBody>
      </p:sp>
      <p:sp>
        <p:nvSpPr>
          <p:cNvPr id="42" name="Shape 39"/>
          <p:cNvSpPr/>
          <p:nvPr/>
        </p:nvSpPr>
        <p:spPr>
          <a:xfrm>
            <a:off x="3628787" y="18227873"/>
            <a:ext cx="7371993" cy="1196578"/>
          </a:xfrm>
          <a:prstGeom prst="rect">
            <a:avLst/>
          </a:prstGeom>
          <a:solidFill>
            <a:srgbClr val="000000">
              <a:alpha val="4000"/>
            </a:srgbClr>
          </a:solidFill>
          <a:ln/>
        </p:spPr>
      </p:sp>
      <p:sp>
        <p:nvSpPr>
          <p:cNvPr id="43" name="Text 40"/>
          <p:cNvSpPr/>
          <p:nvPr/>
        </p:nvSpPr>
        <p:spPr>
          <a:xfrm>
            <a:off x="3785354" y="18328719"/>
            <a:ext cx="2142173" cy="248722"/>
          </a:xfrm>
          <a:prstGeom prst="rect">
            <a:avLst/>
          </a:prstGeom>
          <a:noFill/>
          <a:ln/>
        </p:spPr>
        <p:txBody>
          <a:bodyPr wrap="none" rtlCol="0" anchor="t"/>
          <a:lstStyle/>
          <a:p>
            <a:pPr algn="r" indent="0" marL="0">
              <a:lnSpc>
                <a:spcPts val="1960"/>
              </a:lnSpc>
              <a:buNone/>
            </a:pPr>
            <a:r>
              <a:rPr lang="en-US" sz="1225" dirty="0">
                <a:solidFill>
                  <a:srgbClr val="272525"/>
                </a:solidFill>
                <a:latin typeface="Lato" pitchFamily="34" charset="0"/>
                <a:ea typeface="Lato" pitchFamily="34" charset="-122"/>
                <a:cs typeface="Lato" pitchFamily="34" charset="-120"/>
              </a:rPr>
              <a:t>7.</a:t>
            </a:r>
            <a:endParaRPr lang="en-US" sz="1225" dirty="0"/>
          </a:p>
        </p:txBody>
      </p:sp>
      <p:sp>
        <p:nvSpPr>
          <p:cNvPr id="44" name="Text 41"/>
          <p:cNvSpPr/>
          <p:nvPr/>
        </p:nvSpPr>
        <p:spPr>
          <a:xfrm>
            <a:off x="6246138" y="18328719"/>
            <a:ext cx="2138363" cy="994886"/>
          </a:xfrm>
          <a:prstGeom prst="rect">
            <a:avLst/>
          </a:prstGeom>
          <a:noFill/>
          <a:ln/>
        </p:spPr>
        <p:txBody>
          <a:bodyPr wrap="square" rtlCol="0" anchor="t"/>
          <a:lstStyle/>
          <a:p>
            <a:pPr indent="0" marL="0">
              <a:lnSpc>
                <a:spcPts val="1960"/>
              </a:lnSpc>
              <a:buNone/>
            </a:pPr>
            <a:r>
              <a:rPr lang="en-US" sz="1225" dirty="0">
                <a:solidFill>
                  <a:srgbClr val="272525"/>
                </a:solidFill>
                <a:latin typeface="Lato" pitchFamily="34" charset="0"/>
                <a:ea typeface="Lato" pitchFamily="34" charset="-122"/>
                <a:cs typeface="Lato" pitchFamily="34" charset="-120"/>
              </a:rPr>
              <a:t>The student has registered on ‘</a:t>
            </a:r>
            <a:pPr indent="0" marL="0">
              <a:lnSpc>
                <a:spcPts val="1960"/>
              </a:lnSpc>
              <a:buNone/>
            </a:pPr>
            <a:r>
              <a:rPr lang="en-US" sz="1225" b="1" u="sng" dirty="0">
                <a:solidFill>
                  <a:srgbClr val="272525"/>
                </a:solidFill>
                <a:latin typeface="Lato" pitchFamily="34" charset="0"/>
                <a:ea typeface="Lato" pitchFamily="34" charset="-122"/>
                <a:cs typeface="Lato" pitchFamily="34" charset="-120"/>
              </a:rPr>
              <a:t>AlmaConnect</a:t>
            </a:r>
            <a:pPr indent="0" marL="0">
              <a:lnSpc>
                <a:spcPts val="1960"/>
              </a:lnSpc>
              <a:buNone/>
            </a:pPr>
            <a:r>
              <a:rPr lang="en-US" sz="1225" dirty="0">
                <a:solidFill>
                  <a:srgbClr val="272525"/>
                </a:solidFill>
                <a:latin typeface="Lato" pitchFamily="34" charset="0"/>
                <a:ea typeface="Lato" pitchFamily="34" charset="-122"/>
                <a:cs typeface="Lato" pitchFamily="34" charset="-120"/>
              </a:rPr>
              <a:t>’ and uploaded a snapshot of his AlmaConnect page on Google Classroom.</a:t>
            </a:r>
            <a:endParaRPr lang="en-US" sz="1225" dirty="0"/>
          </a:p>
        </p:txBody>
      </p:sp>
      <p:sp>
        <p:nvSpPr>
          <p:cNvPr id="45" name="Text 42"/>
          <p:cNvSpPr/>
          <p:nvPr/>
        </p:nvSpPr>
        <p:spPr>
          <a:xfrm>
            <a:off x="8703112" y="18328719"/>
            <a:ext cx="2142173" cy="248722"/>
          </a:xfrm>
          <a:prstGeom prst="rect">
            <a:avLst/>
          </a:prstGeom>
          <a:noFill/>
          <a:ln/>
        </p:spPr>
        <p:txBody>
          <a:bodyPr wrap="none" rtlCol="0" anchor="t"/>
          <a:lstStyle/>
          <a:p>
            <a:pPr indent="0" marL="0">
              <a:lnSpc>
                <a:spcPts val="1960"/>
              </a:lnSpc>
              <a:buNone/>
            </a:pPr>
            <a:r>
              <a:rPr lang="en-US" sz="1225" dirty="0">
                <a:solidFill>
                  <a:srgbClr val="272525"/>
                </a:solidFill>
                <a:latin typeface="Lato" pitchFamily="34" charset="0"/>
                <a:ea typeface="Lato" pitchFamily="34" charset="-122"/>
                <a:cs typeface="Lato" pitchFamily="34" charset="-120"/>
              </a:rPr>
              <a:t>yes</a:t>
            </a:r>
            <a:endParaRPr lang="en-US" sz="1225" dirty="0"/>
          </a:p>
        </p:txBody>
      </p:sp>
      <p:sp>
        <p:nvSpPr>
          <p:cNvPr id="46" name="Shape 43"/>
          <p:cNvSpPr/>
          <p:nvPr/>
        </p:nvSpPr>
        <p:spPr>
          <a:xfrm>
            <a:off x="3628787" y="19424452"/>
            <a:ext cx="7371993" cy="1445300"/>
          </a:xfrm>
          <a:prstGeom prst="rect">
            <a:avLst/>
          </a:prstGeom>
          <a:solidFill>
            <a:srgbClr val="FFFFFF">
              <a:alpha val="4000"/>
            </a:srgbClr>
          </a:solidFill>
          <a:ln/>
        </p:spPr>
      </p:sp>
      <p:sp>
        <p:nvSpPr>
          <p:cNvPr id="47" name="Text 44"/>
          <p:cNvSpPr/>
          <p:nvPr/>
        </p:nvSpPr>
        <p:spPr>
          <a:xfrm>
            <a:off x="3785354" y="19525298"/>
            <a:ext cx="2142173" cy="248722"/>
          </a:xfrm>
          <a:prstGeom prst="rect">
            <a:avLst/>
          </a:prstGeom>
          <a:noFill/>
          <a:ln/>
        </p:spPr>
        <p:txBody>
          <a:bodyPr wrap="none" rtlCol="0" anchor="t"/>
          <a:lstStyle/>
          <a:p>
            <a:pPr algn="r" indent="0" marL="0">
              <a:lnSpc>
                <a:spcPts val="1960"/>
              </a:lnSpc>
              <a:buNone/>
            </a:pPr>
            <a:r>
              <a:rPr lang="en-US" sz="1225" dirty="0">
                <a:solidFill>
                  <a:srgbClr val="272525"/>
                </a:solidFill>
                <a:latin typeface="Lato" pitchFamily="34" charset="0"/>
                <a:ea typeface="Lato" pitchFamily="34" charset="-122"/>
                <a:cs typeface="Lato" pitchFamily="34" charset="-120"/>
              </a:rPr>
              <a:t>8.</a:t>
            </a:r>
            <a:endParaRPr lang="en-US" sz="1225" dirty="0"/>
          </a:p>
        </p:txBody>
      </p:sp>
      <p:sp>
        <p:nvSpPr>
          <p:cNvPr id="48" name="Text 45"/>
          <p:cNvSpPr/>
          <p:nvPr/>
        </p:nvSpPr>
        <p:spPr>
          <a:xfrm>
            <a:off x="6246138" y="19525298"/>
            <a:ext cx="2138363" cy="1243608"/>
          </a:xfrm>
          <a:prstGeom prst="rect">
            <a:avLst/>
          </a:prstGeom>
          <a:noFill/>
          <a:ln/>
        </p:spPr>
        <p:txBody>
          <a:bodyPr wrap="square" rtlCol="0" anchor="t"/>
          <a:lstStyle/>
          <a:p>
            <a:pPr indent="0" marL="0">
              <a:lnSpc>
                <a:spcPts val="1960"/>
              </a:lnSpc>
              <a:buNone/>
            </a:pPr>
            <a:r>
              <a:rPr lang="en-US" sz="1225" dirty="0">
                <a:solidFill>
                  <a:srgbClr val="272525"/>
                </a:solidFill>
                <a:latin typeface="Lato" pitchFamily="34" charset="0"/>
                <a:ea typeface="Lato" pitchFamily="34" charset="-122"/>
                <a:cs typeface="Lato" pitchFamily="34" charset="-120"/>
              </a:rPr>
              <a:t>The student has submitted the </a:t>
            </a:r>
            <a:pPr indent="0" marL="0">
              <a:lnSpc>
                <a:spcPts val="1960"/>
              </a:lnSpc>
              <a:buNone/>
            </a:pPr>
            <a:r>
              <a:rPr lang="en-US" sz="1225" b="1" u="sng" dirty="0">
                <a:solidFill>
                  <a:srgbClr val="272525"/>
                </a:solidFill>
                <a:latin typeface="Lato" pitchFamily="34" charset="0"/>
                <a:ea typeface="Lato" pitchFamily="34" charset="-122"/>
                <a:cs typeface="Lato" pitchFamily="34" charset="-120"/>
              </a:rPr>
              <a:t>Contact Details and Email addresses </a:t>
            </a:r>
            <a:pPr indent="0" marL="0">
              <a:lnSpc>
                <a:spcPts val="1960"/>
              </a:lnSpc>
              <a:buNone/>
            </a:pPr>
            <a:r>
              <a:rPr lang="en-US" sz="1225" dirty="0">
                <a:solidFill>
                  <a:srgbClr val="272525"/>
                </a:solidFill>
                <a:latin typeface="Lato" pitchFamily="34" charset="0"/>
                <a:ea typeface="Lato" pitchFamily="34" charset="-122"/>
                <a:cs typeface="Lato" pitchFamily="34" charset="-120"/>
              </a:rPr>
              <a:t>of his/her own and his/her parents in the shared Google Form.</a:t>
            </a:r>
            <a:endParaRPr lang="en-US" sz="1225" dirty="0"/>
          </a:p>
        </p:txBody>
      </p:sp>
      <p:sp>
        <p:nvSpPr>
          <p:cNvPr id="49" name="Text 46"/>
          <p:cNvSpPr/>
          <p:nvPr/>
        </p:nvSpPr>
        <p:spPr>
          <a:xfrm>
            <a:off x="8703112" y="19525298"/>
            <a:ext cx="2142173" cy="248722"/>
          </a:xfrm>
          <a:prstGeom prst="rect">
            <a:avLst/>
          </a:prstGeom>
          <a:noFill/>
          <a:ln/>
        </p:spPr>
        <p:txBody>
          <a:bodyPr wrap="none" rtlCol="0" anchor="t"/>
          <a:lstStyle/>
          <a:p>
            <a:pPr indent="0" marL="0">
              <a:lnSpc>
                <a:spcPts val="1960"/>
              </a:lnSpc>
              <a:buNone/>
            </a:pPr>
            <a:r>
              <a:rPr lang="en-US" sz="1225" dirty="0">
                <a:solidFill>
                  <a:srgbClr val="272525"/>
                </a:solidFill>
                <a:latin typeface="Lato" pitchFamily="34" charset="0"/>
                <a:ea typeface="Lato" pitchFamily="34" charset="-122"/>
                <a:cs typeface="Lato" pitchFamily="34" charset="-120"/>
              </a:rPr>
              <a:t>yes</a:t>
            </a:r>
            <a:endParaRPr lang="en-US" sz="1225" dirty="0"/>
          </a:p>
        </p:txBody>
      </p:sp>
      <p:sp>
        <p:nvSpPr>
          <p:cNvPr id="50" name="Text 47"/>
          <p:cNvSpPr/>
          <p:nvPr/>
        </p:nvSpPr>
        <p:spPr>
          <a:xfrm>
            <a:off x="3621167" y="21052274"/>
            <a:ext cx="7388066" cy="497443"/>
          </a:xfrm>
          <a:prstGeom prst="rect">
            <a:avLst/>
          </a:prstGeom>
          <a:noFill/>
          <a:ln/>
        </p:spPr>
        <p:txBody>
          <a:bodyPr wrap="square" rtlCol="0" anchor="t"/>
          <a:lstStyle/>
          <a:p>
            <a:pPr indent="0" marL="0">
              <a:lnSpc>
                <a:spcPts val="1960"/>
              </a:lnSpc>
              <a:buNone/>
            </a:pPr>
            <a:r>
              <a:rPr lang="en-US" sz="1225" dirty="0">
                <a:solidFill>
                  <a:srgbClr val="272525"/>
                </a:solidFill>
                <a:latin typeface="Lato" pitchFamily="34" charset="0"/>
                <a:ea typeface="Lato" pitchFamily="34" charset="-122"/>
                <a:cs typeface="Lato" pitchFamily="34" charset="-120"/>
              </a:rPr>
              <a:t>
</a:t>
            </a:r>
            <a:endParaRPr lang="en-US" sz="1225" dirty="0"/>
          </a:p>
        </p:txBody>
      </p:sp>
      <p:pic>
        <p:nvPicPr>
          <p:cNvPr id="51" name="Image 1"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3767614"/>
            <a:ext cx="5554980" cy="694373"/>
          </a:xfrm>
          <a:prstGeom prst="rect">
            <a:avLst/>
          </a:prstGeom>
          <a:noFill/>
          <a:ln/>
        </p:spPr>
        <p:txBody>
          <a:bodyPr wrap="none" rtlCol="0" anchor="t"/>
          <a:lstStyle/>
          <a:p>
            <a:pPr indent="0" marL="0">
              <a:lnSpc>
                <a:spcPts val="5468"/>
              </a:lnSpc>
              <a:buNone/>
            </a:pPr>
            <a:r>
              <a:rPr lang="en-US" sz="4374" dirty="0">
                <a:solidFill>
                  <a:srgbClr val="FFA44F"/>
                </a:solidFill>
                <a:latin typeface="Gelasio" pitchFamily="34" charset="0"/>
                <a:ea typeface="Gelasio" pitchFamily="34" charset="-122"/>
                <a:cs typeface="Gelasio" pitchFamily="34" charset="-120"/>
              </a:rPr>
              <a:t>THANK YOU!</a:t>
            </a:r>
            <a:endParaRPr lang="en-US" sz="4374" dirty="0"/>
          </a:p>
        </p:txBody>
      </p:sp>
      <p:pic>
        <p:nvPicPr>
          <p:cNvPr id="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18157388"/>
          </a:xfrm>
          <a:prstGeom prst="rect">
            <a:avLst/>
          </a:prstGeom>
          <a:solidFill>
            <a:srgbClr val="FFFFFF">
              <a:alpha val="75000"/>
            </a:srgbClr>
          </a:solidFill>
          <a:ln/>
        </p:spPr>
      </p:sp>
      <p:sp>
        <p:nvSpPr>
          <p:cNvPr id="4" name="Text 1"/>
          <p:cNvSpPr/>
          <p:nvPr/>
        </p:nvSpPr>
        <p:spPr>
          <a:xfrm>
            <a:off x="3621167" y="427673"/>
            <a:ext cx="3888462" cy="486013"/>
          </a:xfrm>
          <a:prstGeom prst="rect">
            <a:avLst/>
          </a:prstGeom>
          <a:noFill/>
          <a:ln/>
        </p:spPr>
        <p:txBody>
          <a:bodyPr wrap="none" rtlCol="0" anchor="t"/>
          <a:lstStyle/>
          <a:p>
            <a:pPr indent="0" marL="0">
              <a:lnSpc>
                <a:spcPts val="3827"/>
              </a:lnSpc>
              <a:buNone/>
            </a:pPr>
            <a:endParaRPr lang="en-US" sz="3062" dirty="0"/>
          </a:p>
        </p:txBody>
      </p:sp>
      <p:sp>
        <p:nvSpPr>
          <p:cNvPr id="5" name="Shape 2"/>
          <p:cNvSpPr/>
          <p:nvPr/>
        </p:nvSpPr>
        <p:spPr>
          <a:xfrm>
            <a:off x="3621167" y="1224677"/>
            <a:ext cx="7388066" cy="16505039"/>
          </a:xfrm>
          <a:prstGeom prst="roundRect">
            <a:avLst>
              <a:gd name="adj" fmla="val 947"/>
            </a:avLst>
          </a:prstGeom>
          <a:noFill/>
          <a:ln w="7620">
            <a:solidFill>
              <a:srgbClr val="000000">
                <a:alpha val="8000"/>
              </a:srgbClr>
            </a:solidFill>
            <a:prstDash val="solid"/>
          </a:ln>
        </p:spPr>
      </p:sp>
      <p:sp>
        <p:nvSpPr>
          <p:cNvPr id="6" name="Shape 3"/>
          <p:cNvSpPr/>
          <p:nvPr/>
        </p:nvSpPr>
        <p:spPr>
          <a:xfrm>
            <a:off x="3628787" y="1232297"/>
            <a:ext cx="7371993" cy="1942743"/>
          </a:xfrm>
          <a:prstGeom prst="rect">
            <a:avLst/>
          </a:prstGeom>
          <a:solidFill>
            <a:srgbClr val="FFFFFF">
              <a:alpha val="4000"/>
            </a:srgbClr>
          </a:solidFill>
          <a:ln/>
        </p:spPr>
      </p:sp>
      <p:sp>
        <p:nvSpPr>
          <p:cNvPr id="7" name="Text 4"/>
          <p:cNvSpPr/>
          <p:nvPr/>
        </p:nvSpPr>
        <p:spPr>
          <a:xfrm>
            <a:off x="3785354" y="1333143"/>
            <a:ext cx="2142173" cy="248722"/>
          </a:xfrm>
          <a:prstGeom prst="rect">
            <a:avLst/>
          </a:prstGeom>
          <a:noFill/>
          <a:ln/>
        </p:spPr>
        <p:txBody>
          <a:bodyPr wrap="none" rtlCol="0" anchor="t"/>
          <a:lstStyle/>
          <a:p>
            <a:pPr algn="r" indent="0" marL="0">
              <a:lnSpc>
                <a:spcPts val="1960"/>
              </a:lnSpc>
              <a:buNone/>
            </a:pPr>
            <a:r>
              <a:rPr lang="en-US" sz="1225" dirty="0">
                <a:solidFill>
                  <a:srgbClr val="272525"/>
                </a:solidFill>
                <a:latin typeface="Lato" pitchFamily="34" charset="0"/>
                <a:ea typeface="Lato" pitchFamily="34" charset="-122"/>
                <a:cs typeface="Lato" pitchFamily="34" charset="-120"/>
              </a:rPr>
              <a:t>9.</a:t>
            </a:r>
            <a:endParaRPr lang="en-US" sz="1225" dirty="0"/>
          </a:p>
        </p:txBody>
      </p:sp>
      <p:sp>
        <p:nvSpPr>
          <p:cNvPr id="8" name="Text 5"/>
          <p:cNvSpPr/>
          <p:nvPr/>
        </p:nvSpPr>
        <p:spPr>
          <a:xfrm>
            <a:off x="6246138" y="1333143"/>
            <a:ext cx="2138363" cy="1741051"/>
          </a:xfrm>
          <a:prstGeom prst="rect">
            <a:avLst/>
          </a:prstGeom>
          <a:noFill/>
          <a:ln/>
        </p:spPr>
        <p:txBody>
          <a:bodyPr wrap="square" rtlCol="0" anchor="t"/>
          <a:lstStyle/>
          <a:p>
            <a:pPr indent="0" marL="0">
              <a:lnSpc>
                <a:spcPts val="1960"/>
              </a:lnSpc>
              <a:buNone/>
            </a:pPr>
            <a:r>
              <a:rPr lang="en-US" sz="1225" dirty="0">
                <a:solidFill>
                  <a:srgbClr val="272525"/>
                </a:solidFill>
                <a:latin typeface="Lato" pitchFamily="34" charset="0"/>
                <a:ea typeface="Lato" pitchFamily="34" charset="-122"/>
                <a:cs typeface="Lato" pitchFamily="34" charset="-120"/>
              </a:rPr>
              <a:t>The student has submitted a hard copy of the </a:t>
            </a:r>
            <a:pPr indent="0" marL="0">
              <a:lnSpc>
                <a:spcPts val="1960"/>
              </a:lnSpc>
              <a:buNone/>
            </a:pPr>
            <a:r>
              <a:rPr lang="en-US" sz="1225" b="1" u="sng" dirty="0">
                <a:solidFill>
                  <a:srgbClr val="272525"/>
                </a:solidFill>
                <a:latin typeface="Lato" pitchFamily="34" charset="0"/>
                <a:ea typeface="Lato" pitchFamily="34" charset="-122"/>
                <a:cs typeface="Lato" pitchFamily="34" charset="-120"/>
              </a:rPr>
              <a:t>Job Offer Letter/Email</a:t>
            </a:r>
            <a:pPr indent="0" marL="0">
              <a:lnSpc>
                <a:spcPts val="1960"/>
              </a:lnSpc>
              <a:buNone/>
            </a:pPr>
            <a:r>
              <a:rPr lang="en-US" sz="1225" dirty="0">
                <a:solidFill>
                  <a:srgbClr val="272525"/>
                </a:solidFill>
                <a:latin typeface="Lato" pitchFamily="34" charset="0"/>
                <a:ea typeface="Lato" pitchFamily="34" charset="-122"/>
                <a:cs typeface="Lato" pitchFamily="34" charset="-120"/>
              </a:rPr>
              <a:t> </a:t>
            </a:r>
            <a:pPr indent="0" marL="0">
              <a:lnSpc>
                <a:spcPts val="1960"/>
              </a:lnSpc>
              <a:buNone/>
            </a:pPr>
            <a:r>
              <a:rPr lang="en-US" sz="1225" b="1" u="sng" dirty="0">
                <a:solidFill>
                  <a:srgbClr val="272525"/>
                </a:solidFill>
                <a:latin typeface="Lato" pitchFamily="34" charset="0"/>
                <a:ea typeface="Lato" pitchFamily="34" charset="-122"/>
                <a:cs typeface="Lato" pitchFamily="34" charset="-120"/>
              </a:rPr>
              <a:t>confirmation from III Cell or Company </a:t>
            </a:r>
            <a:pPr indent="0" marL="0">
              <a:lnSpc>
                <a:spcPts val="1960"/>
              </a:lnSpc>
              <a:buNone/>
            </a:pPr>
            <a:r>
              <a:rPr lang="en-US" sz="1225" dirty="0">
                <a:solidFill>
                  <a:srgbClr val="272525"/>
                </a:solidFill>
                <a:latin typeface="Lato" pitchFamily="34" charset="0"/>
                <a:ea typeface="Lato" pitchFamily="34" charset="-122"/>
                <a:cs typeface="Lato" pitchFamily="34" charset="-120"/>
              </a:rPr>
              <a:t>to the panel members and uploaded the soft copy on Google Classroom.</a:t>
            </a:r>
            <a:endParaRPr lang="en-US" sz="1225" dirty="0"/>
          </a:p>
        </p:txBody>
      </p:sp>
      <p:sp>
        <p:nvSpPr>
          <p:cNvPr id="9" name="Text 6"/>
          <p:cNvSpPr/>
          <p:nvPr/>
        </p:nvSpPr>
        <p:spPr>
          <a:xfrm>
            <a:off x="8703112" y="1333143"/>
            <a:ext cx="2142173" cy="248722"/>
          </a:xfrm>
          <a:prstGeom prst="rect">
            <a:avLst/>
          </a:prstGeom>
          <a:noFill/>
          <a:ln/>
        </p:spPr>
        <p:txBody>
          <a:bodyPr wrap="none" rtlCol="0" anchor="t"/>
          <a:lstStyle/>
          <a:p>
            <a:pPr indent="0" marL="0">
              <a:lnSpc>
                <a:spcPts val="1960"/>
              </a:lnSpc>
              <a:buNone/>
            </a:pPr>
            <a:r>
              <a:rPr lang="en-US" sz="1225" dirty="0">
                <a:solidFill>
                  <a:srgbClr val="272525"/>
                </a:solidFill>
                <a:latin typeface="Lato" pitchFamily="34" charset="0"/>
                <a:ea typeface="Lato" pitchFamily="34" charset="-122"/>
                <a:cs typeface="Lato" pitchFamily="34" charset="-120"/>
              </a:rPr>
              <a:t>yes</a:t>
            </a:r>
            <a:endParaRPr lang="en-US" sz="1225" dirty="0"/>
          </a:p>
        </p:txBody>
      </p:sp>
      <p:sp>
        <p:nvSpPr>
          <p:cNvPr id="10" name="Shape 7"/>
          <p:cNvSpPr/>
          <p:nvPr/>
        </p:nvSpPr>
        <p:spPr>
          <a:xfrm>
            <a:off x="3628787" y="3175040"/>
            <a:ext cx="7371993" cy="1445300"/>
          </a:xfrm>
          <a:prstGeom prst="rect">
            <a:avLst/>
          </a:prstGeom>
          <a:solidFill>
            <a:srgbClr val="000000">
              <a:alpha val="4000"/>
            </a:srgbClr>
          </a:solidFill>
          <a:ln/>
        </p:spPr>
      </p:sp>
      <p:sp>
        <p:nvSpPr>
          <p:cNvPr id="11" name="Text 8"/>
          <p:cNvSpPr/>
          <p:nvPr/>
        </p:nvSpPr>
        <p:spPr>
          <a:xfrm>
            <a:off x="3785354" y="3275886"/>
            <a:ext cx="2142173" cy="248722"/>
          </a:xfrm>
          <a:prstGeom prst="rect">
            <a:avLst/>
          </a:prstGeom>
          <a:noFill/>
          <a:ln/>
        </p:spPr>
        <p:txBody>
          <a:bodyPr wrap="none" rtlCol="0" anchor="t"/>
          <a:lstStyle/>
          <a:p>
            <a:pPr algn="r" indent="0" marL="0">
              <a:lnSpc>
                <a:spcPts val="1960"/>
              </a:lnSpc>
              <a:buNone/>
            </a:pPr>
            <a:r>
              <a:rPr lang="en-US" sz="1225" dirty="0">
                <a:solidFill>
                  <a:srgbClr val="272525"/>
                </a:solidFill>
                <a:latin typeface="Lato" pitchFamily="34" charset="0"/>
                <a:ea typeface="Lato" pitchFamily="34" charset="-122"/>
                <a:cs typeface="Lato" pitchFamily="34" charset="-120"/>
              </a:rPr>
              <a:t>10.</a:t>
            </a:r>
            <a:endParaRPr lang="en-US" sz="1225" dirty="0"/>
          </a:p>
        </p:txBody>
      </p:sp>
      <p:sp>
        <p:nvSpPr>
          <p:cNvPr id="12" name="Text 9"/>
          <p:cNvSpPr/>
          <p:nvPr/>
        </p:nvSpPr>
        <p:spPr>
          <a:xfrm>
            <a:off x="6246138" y="3275886"/>
            <a:ext cx="2138363" cy="1243608"/>
          </a:xfrm>
          <a:prstGeom prst="rect">
            <a:avLst/>
          </a:prstGeom>
          <a:noFill/>
          <a:ln/>
        </p:spPr>
        <p:txBody>
          <a:bodyPr wrap="square" rtlCol="0" anchor="t"/>
          <a:lstStyle/>
          <a:p>
            <a:pPr indent="0" marL="0">
              <a:lnSpc>
                <a:spcPts val="1960"/>
              </a:lnSpc>
              <a:buNone/>
            </a:pPr>
            <a:r>
              <a:rPr lang="en-US" sz="1225" dirty="0">
                <a:solidFill>
                  <a:srgbClr val="272525"/>
                </a:solidFill>
                <a:latin typeface="Lato" pitchFamily="34" charset="0"/>
                <a:ea typeface="Lato" pitchFamily="34" charset="-122"/>
                <a:cs typeface="Lato" pitchFamily="34" charset="-120"/>
              </a:rPr>
              <a:t>The student has included the screenshot of the </a:t>
            </a:r>
            <a:pPr indent="0" marL="0">
              <a:lnSpc>
                <a:spcPts val="1960"/>
              </a:lnSpc>
              <a:buNone/>
            </a:pPr>
            <a:r>
              <a:rPr lang="en-US" sz="1225" b="1" dirty="0">
                <a:solidFill>
                  <a:srgbClr val="272525"/>
                </a:solidFill>
                <a:latin typeface="Lato" pitchFamily="34" charset="0"/>
                <a:ea typeface="Lato" pitchFamily="34" charset="-122"/>
                <a:cs typeface="Lato" pitchFamily="34" charset="-120"/>
              </a:rPr>
              <a:t>Exit Survey/Survey Filled on MIS </a:t>
            </a:r>
            <a:pPr indent="0" marL="0">
              <a:lnSpc>
                <a:spcPts val="1960"/>
              </a:lnSpc>
              <a:buNone/>
            </a:pPr>
            <a:r>
              <a:rPr lang="en-US" sz="1225" dirty="0">
                <a:solidFill>
                  <a:srgbClr val="272525"/>
                </a:solidFill>
                <a:latin typeface="Lato" pitchFamily="34" charset="0"/>
                <a:ea typeface="Lato" pitchFamily="34" charset="-122"/>
                <a:cs typeface="Lato" pitchFamily="34" charset="-120"/>
              </a:rPr>
              <a:t>in the Major Project Presentation slide.</a:t>
            </a:r>
            <a:endParaRPr lang="en-US" sz="1225" dirty="0"/>
          </a:p>
        </p:txBody>
      </p:sp>
      <p:sp>
        <p:nvSpPr>
          <p:cNvPr id="13" name="Text 10"/>
          <p:cNvSpPr/>
          <p:nvPr/>
        </p:nvSpPr>
        <p:spPr>
          <a:xfrm>
            <a:off x="8703112" y="3275886"/>
            <a:ext cx="2142173" cy="248722"/>
          </a:xfrm>
          <a:prstGeom prst="rect">
            <a:avLst/>
          </a:prstGeom>
          <a:noFill/>
          <a:ln/>
        </p:spPr>
        <p:txBody>
          <a:bodyPr wrap="none" rtlCol="0" anchor="t"/>
          <a:lstStyle/>
          <a:p>
            <a:pPr indent="0" marL="0">
              <a:lnSpc>
                <a:spcPts val="1960"/>
              </a:lnSpc>
              <a:buNone/>
            </a:pPr>
            <a:r>
              <a:rPr lang="en-US" sz="1225" dirty="0">
                <a:solidFill>
                  <a:srgbClr val="272525"/>
                </a:solidFill>
                <a:latin typeface="Lato" pitchFamily="34" charset="0"/>
                <a:ea typeface="Lato" pitchFamily="34" charset="-122"/>
                <a:cs typeface="Lato" pitchFamily="34" charset="-120"/>
              </a:rPr>
              <a:t>yes</a:t>
            </a:r>
            <a:endParaRPr lang="en-US" sz="1225" dirty="0"/>
          </a:p>
        </p:txBody>
      </p:sp>
      <p:sp>
        <p:nvSpPr>
          <p:cNvPr id="14" name="Shape 11"/>
          <p:cNvSpPr/>
          <p:nvPr/>
        </p:nvSpPr>
        <p:spPr>
          <a:xfrm>
            <a:off x="3628787" y="4620339"/>
            <a:ext cx="7371993" cy="1942743"/>
          </a:xfrm>
          <a:prstGeom prst="rect">
            <a:avLst/>
          </a:prstGeom>
          <a:solidFill>
            <a:srgbClr val="FFFFFF">
              <a:alpha val="4000"/>
            </a:srgbClr>
          </a:solidFill>
          <a:ln/>
        </p:spPr>
      </p:sp>
      <p:sp>
        <p:nvSpPr>
          <p:cNvPr id="15" name="Text 12"/>
          <p:cNvSpPr/>
          <p:nvPr/>
        </p:nvSpPr>
        <p:spPr>
          <a:xfrm>
            <a:off x="3785354" y="4721185"/>
            <a:ext cx="2142173" cy="248722"/>
          </a:xfrm>
          <a:prstGeom prst="rect">
            <a:avLst/>
          </a:prstGeom>
          <a:noFill/>
          <a:ln/>
        </p:spPr>
        <p:txBody>
          <a:bodyPr wrap="none" rtlCol="0" anchor="t"/>
          <a:lstStyle/>
          <a:p>
            <a:pPr algn="r" indent="0" marL="0">
              <a:lnSpc>
                <a:spcPts val="1960"/>
              </a:lnSpc>
              <a:buNone/>
            </a:pPr>
            <a:r>
              <a:rPr lang="en-US" sz="1225" dirty="0">
                <a:solidFill>
                  <a:srgbClr val="272525"/>
                </a:solidFill>
                <a:latin typeface="Lato" pitchFamily="34" charset="0"/>
                <a:ea typeface="Lato" pitchFamily="34" charset="-122"/>
                <a:cs typeface="Lato" pitchFamily="34" charset="-120"/>
              </a:rPr>
              <a:t>11.</a:t>
            </a:r>
            <a:endParaRPr lang="en-US" sz="1225" dirty="0"/>
          </a:p>
        </p:txBody>
      </p:sp>
      <p:sp>
        <p:nvSpPr>
          <p:cNvPr id="16" name="Text 13"/>
          <p:cNvSpPr/>
          <p:nvPr/>
        </p:nvSpPr>
        <p:spPr>
          <a:xfrm>
            <a:off x="6246138" y="4721185"/>
            <a:ext cx="2138363" cy="1741051"/>
          </a:xfrm>
          <a:prstGeom prst="rect">
            <a:avLst/>
          </a:prstGeom>
          <a:noFill/>
          <a:ln/>
        </p:spPr>
        <p:txBody>
          <a:bodyPr wrap="square" rtlCol="0" anchor="t"/>
          <a:lstStyle/>
          <a:p>
            <a:pPr indent="0" marL="0">
              <a:lnSpc>
                <a:spcPts val="1960"/>
              </a:lnSpc>
              <a:buNone/>
            </a:pPr>
            <a:r>
              <a:rPr lang="en-US" sz="1225" dirty="0">
                <a:solidFill>
                  <a:srgbClr val="272525"/>
                </a:solidFill>
                <a:latin typeface="Lato" pitchFamily="34" charset="0"/>
                <a:ea typeface="Lato" pitchFamily="34" charset="-122"/>
                <a:cs typeface="Lato" pitchFamily="34" charset="-120"/>
              </a:rPr>
              <a:t>The student has submitted the hard copies of the </a:t>
            </a:r>
            <a:pPr indent="0" marL="0">
              <a:lnSpc>
                <a:spcPts val="1960"/>
              </a:lnSpc>
              <a:buNone/>
            </a:pPr>
            <a:r>
              <a:rPr lang="en-US" sz="1225" b="1" u="sng" dirty="0">
                <a:solidFill>
                  <a:srgbClr val="272525"/>
                </a:solidFill>
                <a:latin typeface="Lato" pitchFamily="34" charset="0"/>
                <a:ea typeface="Lato" pitchFamily="34" charset="-122"/>
                <a:cs typeface="Lato" pitchFamily="34" charset="-120"/>
              </a:rPr>
              <a:t>Score-Cards </a:t>
            </a:r>
            <a:pPr indent="0" marL="0">
              <a:lnSpc>
                <a:spcPts val="1960"/>
              </a:lnSpc>
              <a:buNone/>
            </a:pPr>
            <a:r>
              <a:rPr lang="en-US" sz="1225" dirty="0">
                <a:solidFill>
                  <a:srgbClr val="272525"/>
                </a:solidFill>
                <a:latin typeface="Lato" pitchFamily="34" charset="0"/>
                <a:ea typeface="Lato" pitchFamily="34" charset="-122"/>
                <a:cs typeface="Lato" pitchFamily="34" charset="-120"/>
              </a:rPr>
              <a:t>of GATE/CAT/GRE/TOEFL/ IELTS etc. (all wherever applicable) to the panel members and uploaded the soft copy on Google Classroom.</a:t>
            </a:r>
            <a:endParaRPr lang="en-US" sz="1225" dirty="0"/>
          </a:p>
        </p:txBody>
      </p:sp>
      <p:sp>
        <p:nvSpPr>
          <p:cNvPr id="17" name="Text 14"/>
          <p:cNvSpPr/>
          <p:nvPr/>
        </p:nvSpPr>
        <p:spPr>
          <a:xfrm>
            <a:off x="8703112" y="4721185"/>
            <a:ext cx="2142173" cy="248722"/>
          </a:xfrm>
          <a:prstGeom prst="rect">
            <a:avLst/>
          </a:prstGeom>
          <a:noFill/>
          <a:ln/>
        </p:spPr>
        <p:txBody>
          <a:bodyPr wrap="none" rtlCol="0" anchor="t"/>
          <a:lstStyle/>
          <a:p>
            <a:pPr indent="0" marL="0">
              <a:lnSpc>
                <a:spcPts val="1960"/>
              </a:lnSpc>
              <a:buNone/>
            </a:pPr>
            <a:r>
              <a:rPr lang="en-US" sz="1225" dirty="0">
                <a:solidFill>
                  <a:srgbClr val="272525"/>
                </a:solidFill>
                <a:latin typeface="Lato" pitchFamily="34" charset="0"/>
                <a:ea typeface="Lato" pitchFamily="34" charset="-122"/>
                <a:cs typeface="Lato" pitchFamily="34" charset="-120"/>
              </a:rPr>
              <a:t>Not applicable</a:t>
            </a:r>
            <a:endParaRPr lang="en-US" sz="1225" dirty="0"/>
          </a:p>
        </p:txBody>
      </p:sp>
      <p:sp>
        <p:nvSpPr>
          <p:cNvPr id="18" name="Shape 15"/>
          <p:cNvSpPr/>
          <p:nvPr/>
        </p:nvSpPr>
        <p:spPr>
          <a:xfrm>
            <a:off x="3628787" y="6563082"/>
            <a:ext cx="7371993" cy="2191464"/>
          </a:xfrm>
          <a:prstGeom prst="rect">
            <a:avLst/>
          </a:prstGeom>
          <a:solidFill>
            <a:srgbClr val="000000">
              <a:alpha val="4000"/>
            </a:srgbClr>
          </a:solidFill>
          <a:ln/>
        </p:spPr>
      </p:sp>
      <p:sp>
        <p:nvSpPr>
          <p:cNvPr id="19" name="Text 16"/>
          <p:cNvSpPr/>
          <p:nvPr/>
        </p:nvSpPr>
        <p:spPr>
          <a:xfrm>
            <a:off x="3785354" y="6663928"/>
            <a:ext cx="2142173" cy="248722"/>
          </a:xfrm>
          <a:prstGeom prst="rect">
            <a:avLst/>
          </a:prstGeom>
          <a:noFill/>
          <a:ln/>
        </p:spPr>
        <p:txBody>
          <a:bodyPr wrap="none" rtlCol="0" anchor="t"/>
          <a:lstStyle/>
          <a:p>
            <a:pPr algn="r" indent="0" marL="0">
              <a:lnSpc>
                <a:spcPts val="1960"/>
              </a:lnSpc>
              <a:buNone/>
            </a:pPr>
            <a:r>
              <a:rPr lang="en-US" sz="1225" dirty="0">
                <a:solidFill>
                  <a:srgbClr val="272525"/>
                </a:solidFill>
                <a:latin typeface="Lato" pitchFamily="34" charset="0"/>
                <a:ea typeface="Lato" pitchFamily="34" charset="-122"/>
                <a:cs typeface="Lato" pitchFamily="34" charset="-120"/>
              </a:rPr>
              <a:t>12.</a:t>
            </a:r>
            <a:endParaRPr lang="en-US" sz="1225" dirty="0"/>
          </a:p>
        </p:txBody>
      </p:sp>
      <p:sp>
        <p:nvSpPr>
          <p:cNvPr id="20" name="Text 17"/>
          <p:cNvSpPr/>
          <p:nvPr/>
        </p:nvSpPr>
        <p:spPr>
          <a:xfrm>
            <a:off x="6246138" y="6663928"/>
            <a:ext cx="2138363" cy="1989773"/>
          </a:xfrm>
          <a:prstGeom prst="rect">
            <a:avLst/>
          </a:prstGeom>
          <a:noFill/>
          <a:ln/>
        </p:spPr>
        <p:txBody>
          <a:bodyPr wrap="square" rtlCol="0" anchor="t"/>
          <a:lstStyle/>
          <a:p>
            <a:pPr indent="0" marL="0">
              <a:lnSpc>
                <a:spcPts val="1960"/>
              </a:lnSpc>
              <a:buNone/>
            </a:pPr>
            <a:r>
              <a:rPr lang="en-US" sz="1225" dirty="0">
                <a:solidFill>
                  <a:srgbClr val="272525"/>
                </a:solidFill>
                <a:latin typeface="Lato" pitchFamily="34" charset="0"/>
                <a:ea typeface="Lato" pitchFamily="34" charset="-122"/>
                <a:cs typeface="Lato" pitchFamily="34" charset="-120"/>
              </a:rPr>
              <a:t>The student has submitted the hard copies of the </a:t>
            </a:r>
            <a:pPr indent="0" marL="0">
              <a:lnSpc>
                <a:spcPts val="1960"/>
              </a:lnSpc>
              <a:buNone/>
            </a:pPr>
            <a:r>
              <a:rPr lang="en-US" sz="1225" b="1" u="sng" dirty="0">
                <a:solidFill>
                  <a:srgbClr val="272525"/>
                </a:solidFill>
                <a:latin typeface="Lato" pitchFamily="34" charset="0"/>
                <a:ea typeface="Lato" pitchFamily="34" charset="-122"/>
                <a:cs typeface="Lato" pitchFamily="34" charset="-120"/>
              </a:rPr>
              <a:t>Admission Letter </a:t>
            </a:r>
            <a:pPr indent="0" marL="0">
              <a:lnSpc>
                <a:spcPts val="1960"/>
              </a:lnSpc>
              <a:buNone/>
            </a:pPr>
            <a:r>
              <a:rPr lang="en-US" sz="1225" dirty="0">
                <a:solidFill>
                  <a:srgbClr val="272525"/>
                </a:solidFill>
                <a:latin typeface="Lato" pitchFamily="34" charset="0"/>
                <a:ea typeface="Lato" pitchFamily="34" charset="-122"/>
                <a:cs typeface="Lato" pitchFamily="34" charset="-120"/>
              </a:rPr>
              <a:t>of National/Foreign Universities for higher studies to the panel members (wherever applicable) and uploaded the soft copy on Google Classroom.</a:t>
            </a:r>
            <a:endParaRPr lang="en-US" sz="1225" dirty="0"/>
          </a:p>
        </p:txBody>
      </p:sp>
      <p:sp>
        <p:nvSpPr>
          <p:cNvPr id="21" name="Text 18"/>
          <p:cNvSpPr/>
          <p:nvPr/>
        </p:nvSpPr>
        <p:spPr>
          <a:xfrm>
            <a:off x="8703112" y="6663928"/>
            <a:ext cx="2142173" cy="248722"/>
          </a:xfrm>
          <a:prstGeom prst="rect">
            <a:avLst/>
          </a:prstGeom>
          <a:noFill/>
          <a:ln/>
        </p:spPr>
        <p:txBody>
          <a:bodyPr wrap="none" rtlCol="0" anchor="t"/>
          <a:lstStyle/>
          <a:p>
            <a:pPr indent="0" marL="0">
              <a:lnSpc>
                <a:spcPts val="1960"/>
              </a:lnSpc>
              <a:buNone/>
            </a:pPr>
            <a:r>
              <a:rPr lang="en-US" sz="1225" dirty="0">
                <a:solidFill>
                  <a:srgbClr val="272525"/>
                </a:solidFill>
                <a:latin typeface="Lato" pitchFamily="34" charset="0"/>
                <a:ea typeface="Lato" pitchFamily="34" charset="-122"/>
                <a:cs typeface="Lato" pitchFamily="34" charset="-120"/>
              </a:rPr>
              <a:t>Not applicable</a:t>
            </a:r>
            <a:endParaRPr lang="en-US" sz="1225" dirty="0"/>
          </a:p>
        </p:txBody>
      </p:sp>
      <p:sp>
        <p:nvSpPr>
          <p:cNvPr id="22" name="Shape 19"/>
          <p:cNvSpPr/>
          <p:nvPr/>
        </p:nvSpPr>
        <p:spPr>
          <a:xfrm>
            <a:off x="3628787" y="8754547"/>
            <a:ext cx="7371993" cy="2937629"/>
          </a:xfrm>
          <a:prstGeom prst="rect">
            <a:avLst/>
          </a:prstGeom>
          <a:solidFill>
            <a:srgbClr val="FFFFFF">
              <a:alpha val="4000"/>
            </a:srgbClr>
          </a:solidFill>
          <a:ln/>
        </p:spPr>
      </p:sp>
      <p:sp>
        <p:nvSpPr>
          <p:cNvPr id="23" name="Text 20"/>
          <p:cNvSpPr/>
          <p:nvPr/>
        </p:nvSpPr>
        <p:spPr>
          <a:xfrm>
            <a:off x="3785354" y="8855393"/>
            <a:ext cx="2142173" cy="248722"/>
          </a:xfrm>
          <a:prstGeom prst="rect">
            <a:avLst/>
          </a:prstGeom>
          <a:noFill/>
          <a:ln/>
        </p:spPr>
        <p:txBody>
          <a:bodyPr wrap="none" rtlCol="0" anchor="t"/>
          <a:lstStyle/>
          <a:p>
            <a:pPr algn="r" indent="0" marL="0">
              <a:lnSpc>
                <a:spcPts val="1960"/>
              </a:lnSpc>
              <a:buNone/>
            </a:pPr>
            <a:r>
              <a:rPr lang="en-US" sz="1225" dirty="0">
                <a:solidFill>
                  <a:srgbClr val="272525"/>
                </a:solidFill>
                <a:latin typeface="Lato" pitchFamily="34" charset="0"/>
                <a:ea typeface="Lato" pitchFamily="34" charset="-122"/>
                <a:cs typeface="Lato" pitchFamily="34" charset="-120"/>
              </a:rPr>
              <a:t>13.</a:t>
            </a:r>
            <a:endParaRPr lang="en-US" sz="1225" dirty="0"/>
          </a:p>
        </p:txBody>
      </p:sp>
      <p:sp>
        <p:nvSpPr>
          <p:cNvPr id="24" name="Text 21"/>
          <p:cNvSpPr/>
          <p:nvPr/>
        </p:nvSpPr>
        <p:spPr>
          <a:xfrm>
            <a:off x="6246138" y="8855393"/>
            <a:ext cx="2138363" cy="2735937"/>
          </a:xfrm>
          <a:prstGeom prst="rect">
            <a:avLst/>
          </a:prstGeom>
          <a:noFill/>
          <a:ln/>
        </p:spPr>
        <p:txBody>
          <a:bodyPr wrap="square" rtlCol="0" anchor="t"/>
          <a:lstStyle/>
          <a:p>
            <a:pPr indent="0" marL="0">
              <a:lnSpc>
                <a:spcPts val="1960"/>
              </a:lnSpc>
              <a:buNone/>
            </a:pPr>
            <a:r>
              <a:rPr lang="en-US" sz="1225" dirty="0">
                <a:solidFill>
                  <a:srgbClr val="272525"/>
                </a:solidFill>
                <a:latin typeface="Lato" pitchFamily="34" charset="0"/>
                <a:ea typeface="Lato" pitchFamily="34" charset="-122"/>
                <a:cs typeface="Lato" pitchFamily="34" charset="-120"/>
              </a:rPr>
              <a:t>If the student is joining a family business/starting their own business, a student has submitted the hard copy of any one of the below documents: Certificate of Incorporation of the Company/GST registration certificate of the company, to the panel members and also uploaded it on the Google Classroom.</a:t>
            </a:r>
            <a:endParaRPr lang="en-US" sz="1225" dirty="0"/>
          </a:p>
        </p:txBody>
      </p:sp>
      <p:sp>
        <p:nvSpPr>
          <p:cNvPr id="25" name="Text 22"/>
          <p:cNvSpPr/>
          <p:nvPr/>
        </p:nvSpPr>
        <p:spPr>
          <a:xfrm>
            <a:off x="8703112" y="8855393"/>
            <a:ext cx="2142173" cy="248722"/>
          </a:xfrm>
          <a:prstGeom prst="rect">
            <a:avLst/>
          </a:prstGeom>
          <a:noFill/>
          <a:ln/>
        </p:spPr>
        <p:txBody>
          <a:bodyPr wrap="none" rtlCol="0" anchor="t"/>
          <a:lstStyle/>
          <a:p>
            <a:pPr indent="0" marL="0">
              <a:lnSpc>
                <a:spcPts val="1960"/>
              </a:lnSpc>
              <a:buNone/>
            </a:pPr>
            <a:r>
              <a:rPr lang="en-US" sz="1225" dirty="0">
                <a:solidFill>
                  <a:srgbClr val="272525"/>
                </a:solidFill>
                <a:latin typeface="Lato" pitchFamily="34" charset="0"/>
                <a:ea typeface="Lato" pitchFamily="34" charset="-122"/>
                <a:cs typeface="Lato" pitchFamily="34" charset="-120"/>
              </a:rPr>
              <a:t>Not applicable</a:t>
            </a:r>
            <a:endParaRPr lang="en-US" sz="1225" dirty="0"/>
          </a:p>
        </p:txBody>
      </p:sp>
      <p:sp>
        <p:nvSpPr>
          <p:cNvPr id="26" name="Shape 23"/>
          <p:cNvSpPr/>
          <p:nvPr/>
        </p:nvSpPr>
        <p:spPr>
          <a:xfrm>
            <a:off x="3628787" y="11692176"/>
            <a:ext cx="7371993" cy="1694021"/>
          </a:xfrm>
          <a:prstGeom prst="rect">
            <a:avLst/>
          </a:prstGeom>
          <a:solidFill>
            <a:srgbClr val="000000">
              <a:alpha val="4000"/>
            </a:srgbClr>
          </a:solidFill>
          <a:ln/>
        </p:spPr>
      </p:sp>
      <p:sp>
        <p:nvSpPr>
          <p:cNvPr id="27" name="Text 24"/>
          <p:cNvSpPr/>
          <p:nvPr/>
        </p:nvSpPr>
        <p:spPr>
          <a:xfrm>
            <a:off x="3785354" y="11793022"/>
            <a:ext cx="2142173" cy="248722"/>
          </a:xfrm>
          <a:prstGeom prst="rect">
            <a:avLst/>
          </a:prstGeom>
          <a:noFill/>
          <a:ln/>
        </p:spPr>
        <p:txBody>
          <a:bodyPr wrap="none" rtlCol="0" anchor="t"/>
          <a:lstStyle/>
          <a:p>
            <a:pPr algn="r" indent="0" marL="0">
              <a:lnSpc>
                <a:spcPts val="1960"/>
              </a:lnSpc>
              <a:buNone/>
            </a:pPr>
            <a:r>
              <a:rPr lang="en-US" sz="1225" dirty="0">
                <a:solidFill>
                  <a:srgbClr val="272525"/>
                </a:solidFill>
                <a:latin typeface="Lato" pitchFamily="34" charset="0"/>
                <a:ea typeface="Lato" pitchFamily="34" charset="-122"/>
                <a:cs typeface="Lato" pitchFamily="34" charset="-120"/>
              </a:rPr>
              <a:t>14.</a:t>
            </a:r>
            <a:endParaRPr lang="en-US" sz="1225" dirty="0"/>
          </a:p>
        </p:txBody>
      </p:sp>
      <p:sp>
        <p:nvSpPr>
          <p:cNvPr id="28" name="Text 25"/>
          <p:cNvSpPr/>
          <p:nvPr/>
        </p:nvSpPr>
        <p:spPr>
          <a:xfrm>
            <a:off x="6246138" y="11793022"/>
            <a:ext cx="2138363" cy="1492329"/>
          </a:xfrm>
          <a:prstGeom prst="rect">
            <a:avLst/>
          </a:prstGeom>
          <a:noFill/>
          <a:ln/>
        </p:spPr>
        <p:txBody>
          <a:bodyPr wrap="square" rtlCol="0" anchor="t"/>
          <a:lstStyle/>
          <a:p>
            <a:pPr indent="0" marL="0">
              <a:lnSpc>
                <a:spcPts val="1960"/>
              </a:lnSpc>
              <a:buNone/>
            </a:pPr>
            <a:r>
              <a:rPr lang="en-US" sz="1225" dirty="0">
                <a:solidFill>
                  <a:srgbClr val="272525"/>
                </a:solidFill>
                <a:latin typeface="Lato" pitchFamily="34" charset="0"/>
                <a:ea typeface="Lato" pitchFamily="34" charset="-122"/>
                <a:cs typeface="Lato" pitchFamily="34" charset="-120"/>
              </a:rPr>
              <a:t>The student has submitted the hard copies of the certificate(s) received for his/her community service project and also uploaded them on Google Classroom.</a:t>
            </a:r>
            <a:endParaRPr lang="en-US" sz="1225" dirty="0"/>
          </a:p>
        </p:txBody>
      </p:sp>
      <p:sp>
        <p:nvSpPr>
          <p:cNvPr id="29" name="Text 26"/>
          <p:cNvSpPr/>
          <p:nvPr/>
        </p:nvSpPr>
        <p:spPr>
          <a:xfrm>
            <a:off x="8703112" y="11793022"/>
            <a:ext cx="2142173" cy="248722"/>
          </a:xfrm>
          <a:prstGeom prst="rect">
            <a:avLst/>
          </a:prstGeom>
          <a:noFill/>
          <a:ln/>
        </p:spPr>
        <p:txBody>
          <a:bodyPr wrap="none" rtlCol="0" anchor="t"/>
          <a:lstStyle/>
          <a:p>
            <a:pPr indent="0" marL="0">
              <a:lnSpc>
                <a:spcPts val="1960"/>
              </a:lnSpc>
              <a:buNone/>
            </a:pPr>
            <a:r>
              <a:rPr lang="en-US" sz="1225" dirty="0">
                <a:solidFill>
                  <a:srgbClr val="272525"/>
                </a:solidFill>
                <a:latin typeface="Lato" pitchFamily="34" charset="0"/>
                <a:ea typeface="Lato" pitchFamily="34" charset="-122"/>
                <a:cs typeface="Lato" pitchFamily="34" charset="-120"/>
              </a:rPr>
              <a:t>yes</a:t>
            </a:r>
            <a:endParaRPr lang="en-US" sz="1225" dirty="0"/>
          </a:p>
        </p:txBody>
      </p:sp>
      <p:sp>
        <p:nvSpPr>
          <p:cNvPr id="30" name="Shape 27"/>
          <p:cNvSpPr/>
          <p:nvPr/>
        </p:nvSpPr>
        <p:spPr>
          <a:xfrm>
            <a:off x="3628787" y="13386197"/>
            <a:ext cx="7371993" cy="2440186"/>
          </a:xfrm>
          <a:prstGeom prst="rect">
            <a:avLst/>
          </a:prstGeom>
          <a:solidFill>
            <a:srgbClr val="FFFFFF">
              <a:alpha val="4000"/>
            </a:srgbClr>
          </a:solidFill>
          <a:ln/>
        </p:spPr>
      </p:sp>
      <p:sp>
        <p:nvSpPr>
          <p:cNvPr id="31" name="Text 28"/>
          <p:cNvSpPr/>
          <p:nvPr/>
        </p:nvSpPr>
        <p:spPr>
          <a:xfrm>
            <a:off x="3785354" y="13487043"/>
            <a:ext cx="2142173" cy="248722"/>
          </a:xfrm>
          <a:prstGeom prst="rect">
            <a:avLst/>
          </a:prstGeom>
          <a:noFill/>
          <a:ln/>
        </p:spPr>
        <p:txBody>
          <a:bodyPr wrap="none" rtlCol="0" anchor="t"/>
          <a:lstStyle/>
          <a:p>
            <a:pPr algn="r" indent="0" marL="0">
              <a:lnSpc>
                <a:spcPts val="1960"/>
              </a:lnSpc>
              <a:buNone/>
            </a:pPr>
            <a:r>
              <a:rPr lang="en-US" sz="1225" dirty="0">
                <a:solidFill>
                  <a:srgbClr val="272525"/>
                </a:solidFill>
                <a:latin typeface="Lato" pitchFamily="34" charset="0"/>
                <a:ea typeface="Lato" pitchFamily="34" charset="-122"/>
                <a:cs typeface="Lato" pitchFamily="34" charset="-120"/>
              </a:rPr>
              <a:t>15.</a:t>
            </a:r>
            <a:endParaRPr lang="en-US" sz="1225" dirty="0"/>
          </a:p>
        </p:txBody>
      </p:sp>
      <p:sp>
        <p:nvSpPr>
          <p:cNvPr id="32" name="Text 29"/>
          <p:cNvSpPr/>
          <p:nvPr/>
        </p:nvSpPr>
        <p:spPr>
          <a:xfrm>
            <a:off x="6246138" y="13487043"/>
            <a:ext cx="2138363" cy="2238494"/>
          </a:xfrm>
          <a:prstGeom prst="rect">
            <a:avLst/>
          </a:prstGeom>
          <a:noFill/>
          <a:ln/>
        </p:spPr>
        <p:txBody>
          <a:bodyPr wrap="square" rtlCol="0" anchor="t"/>
          <a:lstStyle/>
          <a:p>
            <a:pPr indent="0" marL="0">
              <a:lnSpc>
                <a:spcPts val="1960"/>
              </a:lnSpc>
              <a:buNone/>
            </a:pPr>
            <a:r>
              <a:rPr lang="en-US" sz="1225" dirty="0">
                <a:solidFill>
                  <a:srgbClr val="272525"/>
                </a:solidFill>
                <a:latin typeface="Lato" pitchFamily="34" charset="0"/>
                <a:ea typeface="Lato" pitchFamily="34" charset="-122"/>
                <a:cs typeface="Lato" pitchFamily="34" charset="-120"/>
              </a:rPr>
              <a:t>The student has submitted the hard copies of the certificate(s) received for his curricular, extra-curricular, and co-curricular activities. For example, MOOC certificate(s), NCC certificate, NSS certificate, winning/ranking in competitions etc.</a:t>
            </a:r>
            <a:endParaRPr lang="en-US" sz="1225" dirty="0"/>
          </a:p>
        </p:txBody>
      </p:sp>
      <p:sp>
        <p:nvSpPr>
          <p:cNvPr id="33" name="Text 30"/>
          <p:cNvSpPr/>
          <p:nvPr/>
        </p:nvSpPr>
        <p:spPr>
          <a:xfrm>
            <a:off x="8703112" y="13487043"/>
            <a:ext cx="2142173" cy="248722"/>
          </a:xfrm>
          <a:prstGeom prst="rect">
            <a:avLst/>
          </a:prstGeom>
          <a:noFill/>
          <a:ln/>
        </p:spPr>
        <p:txBody>
          <a:bodyPr wrap="none" rtlCol="0" anchor="t"/>
          <a:lstStyle/>
          <a:p>
            <a:pPr indent="0" marL="0">
              <a:lnSpc>
                <a:spcPts val="1960"/>
              </a:lnSpc>
              <a:buNone/>
            </a:pPr>
            <a:r>
              <a:rPr lang="en-US" sz="1225" dirty="0">
                <a:solidFill>
                  <a:srgbClr val="272525"/>
                </a:solidFill>
                <a:latin typeface="Lato" pitchFamily="34" charset="0"/>
                <a:ea typeface="Lato" pitchFamily="34" charset="-122"/>
                <a:cs typeface="Lato" pitchFamily="34" charset="-120"/>
              </a:rPr>
              <a:t>Not applicable</a:t>
            </a:r>
            <a:endParaRPr lang="en-US" sz="1225" dirty="0"/>
          </a:p>
        </p:txBody>
      </p:sp>
      <p:sp>
        <p:nvSpPr>
          <p:cNvPr id="34" name="Shape 31"/>
          <p:cNvSpPr/>
          <p:nvPr/>
        </p:nvSpPr>
        <p:spPr>
          <a:xfrm>
            <a:off x="3628787" y="15826383"/>
            <a:ext cx="7371993" cy="1196578"/>
          </a:xfrm>
          <a:prstGeom prst="rect">
            <a:avLst/>
          </a:prstGeom>
          <a:solidFill>
            <a:srgbClr val="000000">
              <a:alpha val="4000"/>
            </a:srgbClr>
          </a:solidFill>
          <a:ln/>
        </p:spPr>
      </p:sp>
      <p:sp>
        <p:nvSpPr>
          <p:cNvPr id="35" name="Text 32"/>
          <p:cNvSpPr/>
          <p:nvPr/>
        </p:nvSpPr>
        <p:spPr>
          <a:xfrm>
            <a:off x="3785354" y="15927229"/>
            <a:ext cx="2142173" cy="248722"/>
          </a:xfrm>
          <a:prstGeom prst="rect">
            <a:avLst/>
          </a:prstGeom>
          <a:noFill/>
          <a:ln/>
        </p:spPr>
        <p:txBody>
          <a:bodyPr wrap="none" rtlCol="0" anchor="t"/>
          <a:lstStyle/>
          <a:p>
            <a:pPr algn="r" indent="0" marL="0">
              <a:lnSpc>
                <a:spcPts val="1960"/>
              </a:lnSpc>
              <a:buNone/>
            </a:pPr>
            <a:r>
              <a:rPr lang="en-US" sz="1225" dirty="0">
                <a:solidFill>
                  <a:srgbClr val="272525"/>
                </a:solidFill>
                <a:latin typeface="Lato" pitchFamily="34" charset="0"/>
                <a:ea typeface="Lato" pitchFamily="34" charset="-122"/>
                <a:cs typeface="Lato" pitchFamily="34" charset="-120"/>
              </a:rPr>
              <a:t>16.</a:t>
            </a:r>
            <a:endParaRPr lang="en-US" sz="1225" dirty="0"/>
          </a:p>
        </p:txBody>
      </p:sp>
      <p:sp>
        <p:nvSpPr>
          <p:cNvPr id="36" name="Text 33"/>
          <p:cNvSpPr/>
          <p:nvPr/>
        </p:nvSpPr>
        <p:spPr>
          <a:xfrm>
            <a:off x="6246138" y="15927229"/>
            <a:ext cx="2138363" cy="994886"/>
          </a:xfrm>
          <a:prstGeom prst="rect">
            <a:avLst/>
          </a:prstGeom>
          <a:noFill/>
          <a:ln/>
        </p:spPr>
        <p:txBody>
          <a:bodyPr wrap="square" rtlCol="0" anchor="t"/>
          <a:lstStyle/>
          <a:p>
            <a:pPr indent="0" marL="0">
              <a:lnSpc>
                <a:spcPts val="1960"/>
              </a:lnSpc>
              <a:buNone/>
            </a:pPr>
            <a:r>
              <a:rPr lang="en-US" sz="1225" dirty="0">
                <a:solidFill>
                  <a:srgbClr val="272525"/>
                </a:solidFill>
                <a:latin typeface="Lato" pitchFamily="34" charset="0"/>
                <a:ea typeface="Lato" pitchFamily="34" charset="-122"/>
                <a:cs typeface="Lato" pitchFamily="34" charset="-120"/>
              </a:rPr>
              <a:t>The student has submitted the conference/journal paper (if any) based on his/her work to the panel members.</a:t>
            </a:r>
            <a:endParaRPr lang="en-US" sz="1225" dirty="0"/>
          </a:p>
        </p:txBody>
      </p:sp>
      <p:sp>
        <p:nvSpPr>
          <p:cNvPr id="37" name="Text 34"/>
          <p:cNvSpPr/>
          <p:nvPr/>
        </p:nvSpPr>
        <p:spPr>
          <a:xfrm>
            <a:off x="8703112" y="15927229"/>
            <a:ext cx="2142173" cy="248722"/>
          </a:xfrm>
          <a:prstGeom prst="rect">
            <a:avLst/>
          </a:prstGeom>
          <a:noFill/>
          <a:ln/>
        </p:spPr>
        <p:txBody>
          <a:bodyPr wrap="none" rtlCol="0" anchor="t"/>
          <a:lstStyle/>
          <a:p>
            <a:pPr indent="0" marL="0">
              <a:lnSpc>
                <a:spcPts val="1960"/>
              </a:lnSpc>
              <a:buNone/>
            </a:pPr>
            <a:r>
              <a:rPr lang="en-US" sz="1225" dirty="0">
                <a:solidFill>
                  <a:srgbClr val="272525"/>
                </a:solidFill>
                <a:latin typeface="Lato" pitchFamily="34" charset="0"/>
                <a:ea typeface="Lato" pitchFamily="34" charset="-122"/>
                <a:cs typeface="Lato" pitchFamily="34" charset="-120"/>
              </a:rPr>
              <a:t>Not applicable</a:t>
            </a:r>
            <a:endParaRPr lang="en-US" sz="1225" dirty="0"/>
          </a:p>
        </p:txBody>
      </p:sp>
      <p:sp>
        <p:nvSpPr>
          <p:cNvPr id="38" name="Shape 35"/>
          <p:cNvSpPr/>
          <p:nvPr/>
        </p:nvSpPr>
        <p:spPr>
          <a:xfrm>
            <a:off x="3628787" y="17022961"/>
            <a:ext cx="7371993" cy="699135"/>
          </a:xfrm>
          <a:prstGeom prst="rect">
            <a:avLst/>
          </a:prstGeom>
          <a:solidFill>
            <a:srgbClr val="FFFFFF">
              <a:alpha val="4000"/>
            </a:srgbClr>
          </a:solidFill>
          <a:ln/>
        </p:spPr>
      </p:sp>
      <p:sp>
        <p:nvSpPr>
          <p:cNvPr id="39" name="Text 36"/>
          <p:cNvSpPr/>
          <p:nvPr/>
        </p:nvSpPr>
        <p:spPr>
          <a:xfrm>
            <a:off x="3785354" y="17123807"/>
            <a:ext cx="2142173" cy="248722"/>
          </a:xfrm>
          <a:prstGeom prst="rect">
            <a:avLst/>
          </a:prstGeom>
          <a:noFill/>
          <a:ln/>
        </p:spPr>
        <p:txBody>
          <a:bodyPr wrap="none" rtlCol="0" anchor="t"/>
          <a:lstStyle/>
          <a:p>
            <a:pPr algn="r" indent="0" marL="0">
              <a:lnSpc>
                <a:spcPts val="1960"/>
              </a:lnSpc>
              <a:buNone/>
            </a:pPr>
            <a:r>
              <a:rPr lang="en-US" sz="1225" dirty="0">
                <a:solidFill>
                  <a:srgbClr val="272525"/>
                </a:solidFill>
                <a:latin typeface="Lato" pitchFamily="34" charset="0"/>
                <a:ea typeface="Lato" pitchFamily="34" charset="-122"/>
                <a:cs typeface="Lato" pitchFamily="34" charset="-120"/>
              </a:rPr>
              <a:t>17.</a:t>
            </a:r>
            <a:endParaRPr lang="en-US" sz="1225" dirty="0"/>
          </a:p>
        </p:txBody>
      </p:sp>
      <p:sp>
        <p:nvSpPr>
          <p:cNvPr id="40" name="Text 37"/>
          <p:cNvSpPr/>
          <p:nvPr/>
        </p:nvSpPr>
        <p:spPr>
          <a:xfrm>
            <a:off x="6246138" y="17123807"/>
            <a:ext cx="2138363" cy="497443"/>
          </a:xfrm>
          <a:prstGeom prst="rect">
            <a:avLst/>
          </a:prstGeom>
          <a:noFill/>
          <a:ln/>
        </p:spPr>
        <p:txBody>
          <a:bodyPr wrap="square" rtlCol="0" anchor="t"/>
          <a:lstStyle/>
          <a:p>
            <a:pPr indent="0" marL="0">
              <a:lnSpc>
                <a:spcPts val="1960"/>
              </a:lnSpc>
              <a:buNone/>
            </a:pPr>
            <a:r>
              <a:rPr lang="en-US" sz="1225" dirty="0">
                <a:solidFill>
                  <a:srgbClr val="272525"/>
                </a:solidFill>
                <a:latin typeface="Lato" pitchFamily="34" charset="0"/>
                <a:ea typeface="Lato" pitchFamily="34" charset="-122"/>
                <a:cs typeface="Lato" pitchFamily="34" charset="-120"/>
              </a:rPr>
              <a:t>Is the work worth attempting for patent registration?</a:t>
            </a:r>
            <a:endParaRPr lang="en-US" sz="1225" dirty="0"/>
          </a:p>
        </p:txBody>
      </p:sp>
      <p:sp>
        <p:nvSpPr>
          <p:cNvPr id="41" name="Text 38"/>
          <p:cNvSpPr/>
          <p:nvPr/>
        </p:nvSpPr>
        <p:spPr>
          <a:xfrm>
            <a:off x="8703112" y="17123807"/>
            <a:ext cx="2142173" cy="248722"/>
          </a:xfrm>
          <a:prstGeom prst="rect">
            <a:avLst/>
          </a:prstGeom>
          <a:noFill/>
          <a:ln/>
        </p:spPr>
        <p:txBody>
          <a:bodyPr wrap="none" rtlCol="0" anchor="t"/>
          <a:lstStyle/>
          <a:p>
            <a:pPr indent="0" marL="0">
              <a:lnSpc>
                <a:spcPts val="1960"/>
              </a:lnSpc>
              <a:buNone/>
            </a:pPr>
            <a:r>
              <a:rPr lang="en-US" sz="1225" dirty="0">
                <a:solidFill>
                  <a:srgbClr val="272525"/>
                </a:solidFill>
                <a:latin typeface="Lato" pitchFamily="34" charset="0"/>
                <a:ea typeface="Lato" pitchFamily="34" charset="-122"/>
                <a:cs typeface="Lato" pitchFamily="34" charset="-120"/>
              </a:rPr>
              <a:t>No</a:t>
            </a:r>
            <a:endParaRPr lang="en-US" sz="1225" dirty="0"/>
          </a:p>
        </p:txBody>
      </p:sp>
      <p:pic>
        <p:nvPicPr>
          <p:cNvPr id="4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146572"/>
            <a:ext cx="5554980" cy="694373"/>
          </a:xfrm>
          <a:prstGeom prst="rect">
            <a:avLst/>
          </a:prstGeom>
          <a:noFill/>
          <a:ln/>
        </p:spPr>
        <p:txBody>
          <a:bodyPr wrap="non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Table of Contents </a:t>
            </a:r>
            <a:endParaRPr lang="en-US" sz="4374" dirty="0"/>
          </a:p>
        </p:txBody>
      </p:sp>
      <p:sp>
        <p:nvSpPr>
          <p:cNvPr id="5" name="Text 2"/>
          <p:cNvSpPr/>
          <p:nvPr/>
        </p:nvSpPr>
        <p:spPr>
          <a:xfrm>
            <a:off x="2393394" y="2285286"/>
            <a:ext cx="10199013"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272525"/>
                </a:solidFill>
                <a:latin typeface="Lato" pitchFamily="34" charset="0"/>
                <a:ea typeface="Lato" pitchFamily="34" charset="-122"/>
                <a:cs typeface="Lato" pitchFamily="34" charset="-120"/>
              </a:rPr>
              <a:t>Introduction to Object Detection</a:t>
            </a:r>
            <a:endParaRPr lang="en-US" sz="1750" dirty="0"/>
          </a:p>
        </p:txBody>
      </p:sp>
      <p:sp>
        <p:nvSpPr>
          <p:cNvPr id="6" name="Text 3"/>
          <p:cNvSpPr/>
          <p:nvPr/>
        </p:nvSpPr>
        <p:spPr>
          <a:xfrm>
            <a:off x="2393394" y="2729508"/>
            <a:ext cx="10199013"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272525"/>
                </a:solidFill>
                <a:latin typeface="Lato" pitchFamily="34" charset="0"/>
                <a:ea typeface="Lato" pitchFamily="34" charset="-122"/>
                <a:cs typeface="Lato" pitchFamily="34" charset="-120"/>
              </a:rPr>
              <a:t>Preparing the dataset and annotation for training</a:t>
            </a:r>
            <a:endParaRPr lang="en-US" sz="1750" dirty="0"/>
          </a:p>
        </p:txBody>
      </p:sp>
      <p:sp>
        <p:nvSpPr>
          <p:cNvPr id="7" name="Text 4"/>
          <p:cNvSpPr/>
          <p:nvPr/>
        </p:nvSpPr>
        <p:spPr>
          <a:xfrm>
            <a:off x="2393394" y="3173730"/>
            <a:ext cx="10199013"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272525"/>
                </a:solidFill>
                <a:latin typeface="Lato" pitchFamily="34" charset="0"/>
                <a:ea typeface="Lato" pitchFamily="34" charset="-122"/>
                <a:cs typeface="Lato" pitchFamily="34" charset="-120"/>
              </a:rPr>
              <a:t>Overview of OpenCV, YOLOv5, and Darknet</a:t>
            </a:r>
            <a:endParaRPr lang="en-US" sz="1750" dirty="0"/>
          </a:p>
        </p:txBody>
      </p:sp>
      <p:sp>
        <p:nvSpPr>
          <p:cNvPr id="8" name="Text 5"/>
          <p:cNvSpPr/>
          <p:nvPr/>
        </p:nvSpPr>
        <p:spPr>
          <a:xfrm>
            <a:off x="2393394" y="3617952"/>
            <a:ext cx="10199013"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272525"/>
                </a:solidFill>
                <a:latin typeface="Lato" pitchFamily="34" charset="0"/>
                <a:ea typeface="Lato" pitchFamily="34" charset="-122"/>
                <a:cs typeface="Lato" pitchFamily="34" charset="-120"/>
              </a:rPr>
              <a:t>Fine-tuning the pre-trained YOLO model </a:t>
            </a:r>
            <a:endParaRPr lang="en-US" sz="1750" dirty="0"/>
          </a:p>
        </p:txBody>
      </p:sp>
      <p:sp>
        <p:nvSpPr>
          <p:cNvPr id="9" name="Text 6"/>
          <p:cNvSpPr/>
          <p:nvPr/>
        </p:nvSpPr>
        <p:spPr>
          <a:xfrm>
            <a:off x="2393394" y="4062174"/>
            <a:ext cx="10199013"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272525"/>
                </a:solidFill>
                <a:latin typeface="Lato" pitchFamily="34" charset="0"/>
                <a:ea typeface="Lato" pitchFamily="34" charset="-122"/>
                <a:cs typeface="Lato" pitchFamily="34" charset="-120"/>
              </a:rPr>
              <a:t>Training the YOLO model using darknet</a:t>
            </a:r>
            <a:endParaRPr lang="en-US" sz="1750" dirty="0"/>
          </a:p>
        </p:txBody>
      </p:sp>
      <p:sp>
        <p:nvSpPr>
          <p:cNvPr id="10" name="Text 7"/>
          <p:cNvSpPr/>
          <p:nvPr/>
        </p:nvSpPr>
        <p:spPr>
          <a:xfrm>
            <a:off x="2393394" y="4506397"/>
            <a:ext cx="10199013"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272525"/>
                </a:solidFill>
                <a:latin typeface="Lato" pitchFamily="34" charset="0"/>
                <a:ea typeface="Lato" pitchFamily="34" charset="-122"/>
                <a:cs typeface="Lato" pitchFamily="34" charset="-120"/>
              </a:rPr>
              <a:t>Testing the trained model on images and videos</a:t>
            </a:r>
            <a:endParaRPr lang="en-US" sz="1750" dirty="0"/>
          </a:p>
        </p:txBody>
      </p:sp>
      <p:sp>
        <p:nvSpPr>
          <p:cNvPr id="11" name="Text 8"/>
          <p:cNvSpPr/>
          <p:nvPr/>
        </p:nvSpPr>
        <p:spPr>
          <a:xfrm>
            <a:off x="2393394" y="4950619"/>
            <a:ext cx="10199013"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272525"/>
                </a:solidFill>
                <a:latin typeface="Lato" pitchFamily="34" charset="0"/>
                <a:ea typeface="Lato" pitchFamily="34" charset="-122"/>
                <a:cs typeface="Lato" pitchFamily="34" charset="-120"/>
              </a:rPr>
              <a:t>Real Time Speed Detection with YOLOV8</a:t>
            </a:r>
            <a:endParaRPr lang="en-US" sz="1750" dirty="0"/>
          </a:p>
        </p:txBody>
      </p:sp>
      <p:sp>
        <p:nvSpPr>
          <p:cNvPr id="12" name="Text 9"/>
          <p:cNvSpPr/>
          <p:nvPr/>
        </p:nvSpPr>
        <p:spPr>
          <a:xfrm>
            <a:off x="2393394" y="5394841"/>
            <a:ext cx="10199013"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272525"/>
                </a:solidFill>
                <a:latin typeface="Lato" pitchFamily="34" charset="0"/>
                <a:ea typeface="Lato" pitchFamily="34" charset="-122"/>
                <a:cs typeface="Lato" pitchFamily="34" charset="-120"/>
              </a:rPr>
              <a:t>Data Analysis in Real-time speed detection</a:t>
            </a:r>
            <a:endParaRPr lang="en-US" sz="1750" dirty="0"/>
          </a:p>
        </p:txBody>
      </p:sp>
      <p:sp>
        <p:nvSpPr>
          <p:cNvPr id="13" name="Text 10"/>
          <p:cNvSpPr/>
          <p:nvPr/>
        </p:nvSpPr>
        <p:spPr>
          <a:xfrm>
            <a:off x="2393394" y="5839063"/>
            <a:ext cx="10199013"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272525"/>
                </a:solidFill>
                <a:latin typeface="Lato" pitchFamily="34" charset="0"/>
                <a:ea typeface="Lato" pitchFamily="34" charset="-122"/>
                <a:cs typeface="Lato" pitchFamily="34" charset="-120"/>
              </a:rPr>
              <a:t>Statistical Analysis if traffic Patterns</a:t>
            </a:r>
            <a:endParaRPr lang="en-US" sz="1750" dirty="0"/>
          </a:p>
        </p:txBody>
      </p:sp>
      <p:sp>
        <p:nvSpPr>
          <p:cNvPr id="14" name="Text 11"/>
          <p:cNvSpPr/>
          <p:nvPr/>
        </p:nvSpPr>
        <p:spPr>
          <a:xfrm>
            <a:off x="2393394" y="6283285"/>
            <a:ext cx="10199013"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272525"/>
                </a:solidFill>
                <a:latin typeface="Lato" pitchFamily="34" charset="0"/>
                <a:ea typeface="Lato" pitchFamily="34" charset="-122"/>
                <a:cs typeface="Lato" pitchFamily="34" charset="-120"/>
              </a:rPr>
              <a:t>Challenges and Limitations</a:t>
            </a:r>
            <a:endParaRPr lang="en-US" sz="1750" dirty="0"/>
          </a:p>
        </p:txBody>
      </p:sp>
      <p:sp>
        <p:nvSpPr>
          <p:cNvPr id="15" name="Text 12"/>
          <p:cNvSpPr/>
          <p:nvPr/>
        </p:nvSpPr>
        <p:spPr>
          <a:xfrm>
            <a:off x="2393394" y="6727508"/>
            <a:ext cx="10199013"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272525"/>
                </a:solidFill>
                <a:latin typeface="Lato" pitchFamily="34" charset="0"/>
                <a:ea typeface="Lato" pitchFamily="34" charset="-122"/>
                <a:cs typeface="Lato" pitchFamily="34" charset="-120"/>
              </a:rPr>
              <a:t>Conclusion and Future Directions</a:t>
            </a:r>
            <a:endParaRPr lang="en-US" sz="1750" dirty="0"/>
          </a:p>
        </p:txBody>
      </p:sp>
      <p:pic>
        <p:nvPicPr>
          <p:cNvPr id="1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9151620" y="0"/>
            <a:ext cx="5486400" cy="8229600"/>
          </a:xfrm>
          <a:prstGeom prst="rect">
            <a:avLst/>
          </a:prstGeom>
        </p:spPr>
      </p:pic>
      <p:sp>
        <p:nvSpPr>
          <p:cNvPr id="5" name="Text 1"/>
          <p:cNvSpPr/>
          <p:nvPr/>
        </p:nvSpPr>
        <p:spPr>
          <a:xfrm>
            <a:off x="833199" y="1265634"/>
            <a:ext cx="7477601" cy="1916430"/>
          </a:xfrm>
          <a:prstGeom prst="rect">
            <a:avLst/>
          </a:prstGeom>
          <a:noFill/>
          <a:ln/>
        </p:spPr>
        <p:txBody>
          <a:bodyPr wrap="square" rtlCol="0" anchor="t"/>
          <a:lstStyle/>
          <a:p>
            <a:pPr indent="0" marL="0">
              <a:lnSpc>
                <a:spcPts val="7545"/>
              </a:lnSpc>
              <a:buNone/>
            </a:pPr>
            <a:r>
              <a:rPr lang="en-US" sz="6036" dirty="0">
                <a:solidFill>
                  <a:srgbClr val="312F2B"/>
                </a:solidFill>
                <a:latin typeface="Gelasio" pitchFamily="34" charset="0"/>
                <a:ea typeface="Gelasio" pitchFamily="34" charset="-122"/>
                <a:cs typeface="Gelasio" pitchFamily="34" charset="-120"/>
              </a:rPr>
              <a:t>Introduction to Object Detection </a:t>
            </a:r>
            <a:endParaRPr lang="en-US" sz="6036" dirty="0"/>
          </a:p>
        </p:txBody>
      </p:sp>
      <p:sp>
        <p:nvSpPr>
          <p:cNvPr id="6" name="Text 2"/>
          <p:cNvSpPr/>
          <p:nvPr/>
        </p:nvSpPr>
        <p:spPr>
          <a:xfrm>
            <a:off x="833199" y="3515320"/>
            <a:ext cx="7477601" cy="2487811"/>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Object detection is a computer vision task that involves identifying and locating objects of interest within an image or a video. Unlike image classification, which assigns a single label to an entire image, object detection provides a more detailed analysis by detecting and delineating individual objects. This technology plays a crucial role in various applications, ranging from autonomous vehicles and surveillance systems to image and video analysis.</a:t>
            </a:r>
            <a:endParaRPr lang="en-US" sz="1750" dirty="0"/>
          </a:p>
        </p:txBody>
      </p:sp>
      <p:sp>
        <p:nvSpPr>
          <p:cNvPr id="7" name="Text 3"/>
          <p:cNvSpPr/>
          <p:nvPr/>
        </p:nvSpPr>
        <p:spPr>
          <a:xfrm>
            <a:off x="833199" y="6253043"/>
            <a:ext cx="7477601" cy="710803"/>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Object detection using OpenCV ,YOLOv5 and Darknet. We detected over 20 objects from scratch and significantly improved efficiency. </a:t>
            </a:r>
            <a:endParaRPr lang="en-US" sz="1750"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10980420" y="0"/>
            <a:ext cx="3657600" cy="8229600"/>
          </a:xfrm>
          <a:prstGeom prst="rect">
            <a:avLst/>
          </a:prstGeom>
        </p:spPr>
      </p:pic>
      <p:sp>
        <p:nvSpPr>
          <p:cNvPr id="5" name="Text 1"/>
          <p:cNvSpPr/>
          <p:nvPr/>
        </p:nvSpPr>
        <p:spPr>
          <a:xfrm>
            <a:off x="833199" y="1314212"/>
            <a:ext cx="9306401" cy="1388745"/>
          </a:xfrm>
          <a:prstGeom prst="rect">
            <a:avLst/>
          </a:prstGeom>
          <a:noFill/>
          <a:ln/>
        </p:spPr>
        <p:txBody>
          <a:bodyPr wrap="squar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Preparing the dataset and annotations for training</a:t>
            </a:r>
            <a:endParaRPr lang="en-US" sz="4374" dirty="0"/>
          </a:p>
        </p:txBody>
      </p:sp>
      <p:sp>
        <p:nvSpPr>
          <p:cNvPr id="6" name="Shape 2"/>
          <p:cNvSpPr/>
          <p:nvPr/>
        </p:nvSpPr>
        <p:spPr>
          <a:xfrm>
            <a:off x="833199" y="3036213"/>
            <a:ext cx="4542115" cy="2006203"/>
          </a:xfrm>
          <a:prstGeom prst="roundRect">
            <a:avLst>
              <a:gd name="adj" fmla="val 4984"/>
            </a:avLst>
          </a:prstGeom>
          <a:solidFill>
            <a:srgbClr val="E8E8E3"/>
          </a:solidFill>
          <a:ln w="7620">
            <a:solidFill>
              <a:srgbClr val="CECEC9"/>
            </a:solidFill>
            <a:prstDash val="solid"/>
          </a:ln>
        </p:spPr>
      </p:sp>
      <p:sp>
        <p:nvSpPr>
          <p:cNvPr id="7" name="Text 3"/>
          <p:cNvSpPr/>
          <p:nvPr/>
        </p:nvSpPr>
        <p:spPr>
          <a:xfrm>
            <a:off x="1062990" y="3266003"/>
            <a:ext cx="2777490" cy="347186"/>
          </a:xfrm>
          <a:prstGeom prst="rect">
            <a:avLst/>
          </a:prstGeom>
          <a:noFill/>
          <a:ln/>
        </p:spPr>
        <p:txBody>
          <a:bodyPr wrap="none" rtlCol="0" anchor="t"/>
          <a:lstStyle/>
          <a:p>
            <a:pPr indent="0" marL="0">
              <a:lnSpc>
                <a:spcPts val="2734"/>
              </a:lnSpc>
              <a:buNone/>
            </a:pPr>
            <a:r>
              <a:rPr lang="en-US" sz="2187" dirty="0">
                <a:solidFill>
                  <a:srgbClr val="272525"/>
                </a:solidFill>
                <a:latin typeface="Gelasio" pitchFamily="34" charset="0"/>
                <a:ea typeface="Gelasio" pitchFamily="34" charset="-122"/>
                <a:cs typeface="Gelasio" pitchFamily="34" charset="-120"/>
              </a:rPr>
              <a:t>Data Collection</a:t>
            </a:r>
            <a:endParaRPr lang="en-US" sz="2187" dirty="0"/>
          </a:p>
        </p:txBody>
      </p:sp>
      <p:sp>
        <p:nvSpPr>
          <p:cNvPr id="8" name="Text 4"/>
          <p:cNvSpPr/>
          <p:nvPr/>
        </p:nvSpPr>
        <p:spPr>
          <a:xfrm>
            <a:off x="1062990" y="3746421"/>
            <a:ext cx="4082534" cy="1066205"/>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Collect relevant images and videos for the dataset in High Definition quality with minimum 500×500 pixels</a:t>
            </a:r>
            <a:endParaRPr lang="en-US" sz="1750" dirty="0"/>
          </a:p>
        </p:txBody>
      </p:sp>
      <p:sp>
        <p:nvSpPr>
          <p:cNvPr id="9" name="Shape 5"/>
          <p:cNvSpPr/>
          <p:nvPr/>
        </p:nvSpPr>
        <p:spPr>
          <a:xfrm>
            <a:off x="5597485" y="3036213"/>
            <a:ext cx="4542115" cy="2006203"/>
          </a:xfrm>
          <a:prstGeom prst="roundRect">
            <a:avLst>
              <a:gd name="adj" fmla="val 4984"/>
            </a:avLst>
          </a:prstGeom>
          <a:solidFill>
            <a:srgbClr val="E8E8E3"/>
          </a:solidFill>
          <a:ln w="7620">
            <a:solidFill>
              <a:srgbClr val="CECEC9"/>
            </a:solidFill>
            <a:prstDash val="solid"/>
          </a:ln>
        </p:spPr>
      </p:sp>
      <p:sp>
        <p:nvSpPr>
          <p:cNvPr id="10" name="Text 6"/>
          <p:cNvSpPr/>
          <p:nvPr/>
        </p:nvSpPr>
        <p:spPr>
          <a:xfrm>
            <a:off x="5827276" y="3266003"/>
            <a:ext cx="2777490" cy="347186"/>
          </a:xfrm>
          <a:prstGeom prst="rect">
            <a:avLst/>
          </a:prstGeom>
          <a:noFill/>
          <a:ln/>
        </p:spPr>
        <p:txBody>
          <a:bodyPr wrap="none" rtlCol="0" anchor="t"/>
          <a:lstStyle/>
          <a:p>
            <a:pPr indent="0" marL="0">
              <a:lnSpc>
                <a:spcPts val="2734"/>
              </a:lnSpc>
              <a:buNone/>
            </a:pPr>
            <a:r>
              <a:rPr lang="en-US" sz="2187" dirty="0">
                <a:solidFill>
                  <a:srgbClr val="272525"/>
                </a:solidFill>
                <a:latin typeface="Gelasio" pitchFamily="34" charset="0"/>
                <a:ea typeface="Gelasio" pitchFamily="34" charset="-122"/>
                <a:cs typeface="Gelasio" pitchFamily="34" charset="-120"/>
              </a:rPr>
              <a:t>Annotation Process</a:t>
            </a:r>
            <a:endParaRPr lang="en-US" sz="2187" dirty="0"/>
          </a:p>
        </p:txBody>
      </p:sp>
      <p:sp>
        <p:nvSpPr>
          <p:cNvPr id="11" name="Text 7"/>
          <p:cNvSpPr/>
          <p:nvPr/>
        </p:nvSpPr>
        <p:spPr>
          <a:xfrm>
            <a:off x="5827276" y="3746421"/>
            <a:ext cx="4082534" cy="1066205"/>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Annotate objects of interest in the images and videos and put in separate folder and obtain .XML file for details</a:t>
            </a:r>
            <a:endParaRPr lang="en-US" sz="1750" dirty="0"/>
          </a:p>
        </p:txBody>
      </p:sp>
      <p:sp>
        <p:nvSpPr>
          <p:cNvPr id="12" name="Shape 8"/>
          <p:cNvSpPr/>
          <p:nvPr/>
        </p:nvSpPr>
        <p:spPr>
          <a:xfrm>
            <a:off x="833199" y="5264587"/>
            <a:ext cx="9306401" cy="1650802"/>
          </a:xfrm>
          <a:prstGeom prst="roundRect">
            <a:avLst>
              <a:gd name="adj" fmla="val 6057"/>
            </a:avLst>
          </a:prstGeom>
          <a:solidFill>
            <a:srgbClr val="E8E8E3"/>
          </a:solidFill>
          <a:ln w="7620">
            <a:solidFill>
              <a:srgbClr val="CECEC9"/>
            </a:solidFill>
            <a:prstDash val="solid"/>
          </a:ln>
        </p:spPr>
      </p:sp>
      <p:sp>
        <p:nvSpPr>
          <p:cNvPr id="13" name="Text 9"/>
          <p:cNvSpPr/>
          <p:nvPr/>
        </p:nvSpPr>
        <p:spPr>
          <a:xfrm>
            <a:off x="1062990" y="5494377"/>
            <a:ext cx="2777490" cy="347186"/>
          </a:xfrm>
          <a:prstGeom prst="rect">
            <a:avLst/>
          </a:prstGeom>
          <a:noFill/>
          <a:ln/>
        </p:spPr>
        <p:txBody>
          <a:bodyPr wrap="none" rtlCol="0" anchor="t"/>
          <a:lstStyle/>
          <a:p>
            <a:pPr indent="0" marL="0">
              <a:lnSpc>
                <a:spcPts val="2734"/>
              </a:lnSpc>
              <a:buNone/>
            </a:pPr>
            <a:r>
              <a:rPr lang="en-US" sz="2187" dirty="0">
                <a:solidFill>
                  <a:srgbClr val="272525"/>
                </a:solidFill>
                <a:latin typeface="Gelasio" pitchFamily="34" charset="0"/>
                <a:ea typeface="Gelasio" pitchFamily="34" charset="-122"/>
                <a:cs typeface="Gelasio" pitchFamily="34" charset="-120"/>
              </a:rPr>
              <a:t>Data Preprocessing</a:t>
            </a:r>
            <a:endParaRPr lang="en-US" sz="2187" dirty="0"/>
          </a:p>
        </p:txBody>
      </p:sp>
      <p:sp>
        <p:nvSpPr>
          <p:cNvPr id="14" name="Text 10"/>
          <p:cNvSpPr/>
          <p:nvPr/>
        </p:nvSpPr>
        <p:spPr>
          <a:xfrm>
            <a:off x="1062990" y="5974794"/>
            <a:ext cx="8846820" cy="710803"/>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Prepare and clean the dataset for training and separating training and testing folder with ratio of 80:20.</a:t>
            </a:r>
            <a:endParaRPr lang="en-US" sz="1750" dirty="0"/>
          </a:p>
        </p:txBody>
      </p:sp>
      <p:pic>
        <p:nvPicPr>
          <p:cNvPr id="15"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803315"/>
            <a:ext cx="10554414" cy="1388745"/>
          </a:xfrm>
          <a:prstGeom prst="rect">
            <a:avLst/>
          </a:prstGeom>
          <a:noFill/>
          <a:ln/>
        </p:spPr>
        <p:txBody>
          <a:bodyPr wrap="squar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Overview of OpenCV, YOLOv5, and Darknet</a:t>
            </a:r>
            <a:endParaRPr lang="en-US" sz="4374" dirty="0"/>
          </a:p>
        </p:txBody>
      </p:sp>
      <p:sp>
        <p:nvSpPr>
          <p:cNvPr id="5" name="Text 2"/>
          <p:cNvSpPr/>
          <p:nvPr/>
        </p:nvSpPr>
        <p:spPr>
          <a:xfrm>
            <a:off x="2037993" y="2747486"/>
            <a:ext cx="2777490" cy="347186"/>
          </a:xfrm>
          <a:prstGeom prst="rect">
            <a:avLst/>
          </a:prstGeom>
          <a:noFill/>
          <a:ln/>
        </p:spPr>
        <p:txBody>
          <a:bodyPr wrap="none" rtlCol="0" anchor="t"/>
          <a:lstStyle/>
          <a:p>
            <a:pPr indent="0" marL="0">
              <a:lnSpc>
                <a:spcPts val="2734"/>
              </a:lnSpc>
              <a:buNone/>
            </a:pPr>
            <a:r>
              <a:rPr lang="en-US" sz="2187" dirty="0">
                <a:solidFill>
                  <a:srgbClr val="312F2B"/>
                </a:solidFill>
                <a:latin typeface="Gelasio" pitchFamily="34" charset="0"/>
                <a:ea typeface="Gelasio" pitchFamily="34" charset="-122"/>
                <a:cs typeface="Gelasio" pitchFamily="34" charset="-120"/>
              </a:rPr>
              <a:t>OpenCV</a:t>
            </a:r>
            <a:endParaRPr lang="en-US" sz="2187" dirty="0"/>
          </a:p>
        </p:txBody>
      </p:sp>
      <p:sp>
        <p:nvSpPr>
          <p:cNvPr id="6" name="Text 3"/>
          <p:cNvSpPr/>
          <p:nvPr/>
        </p:nvSpPr>
        <p:spPr>
          <a:xfrm>
            <a:off x="2037993" y="3316843"/>
            <a:ext cx="3156347" cy="3198614"/>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OpenCV is a powerful open-source computer vision and machine learning software library, offering various tools for real-time computer vision. It provides a wide range of functions for image processing, including image recognition, object detection, and tracking.</a:t>
            </a:r>
            <a:endParaRPr lang="en-US" sz="1750" dirty="0"/>
          </a:p>
        </p:txBody>
      </p:sp>
      <p:sp>
        <p:nvSpPr>
          <p:cNvPr id="7" name="Text 4"/>
          <p:cNvSpPr/>
          <p:nvPr/>
        </p:nvSpPr>
        <p:spPr>
          <a:xfrm>
            <a:off x="5743932" y="2747486"/>
            <a:ext cx="2777490" cy="347186"/>
          </a:xfrm>
          <a:prstGeom prst="rect">
            <a:avLst/>
          </a:prstGeom>
          <a:noFill/>
          <a:ln/>
        </p:spPr>
        <p:txBody>
          <a:bodyPr wrap="none" rtlCol="0" anchor="t"/>
          <a:lstStyle/>
          <a:p>
            <a:pPr indent="0" marL="0">
              <a:lnSpc>
                <a:spcPts val="2734"/>
              </a:lnSpc>
              <a:buNone/>
            </a:pPr>
            <a:r>
              <a:rPr lang="en-US" sz="2187" dirty="0">
                <a:solidFill>
                  <a:srgbClr val="312F2B"/>
                </a:solidFill>
                <a:latin typeface="Gelasio" pitchFamily="34" charset="0"/>
                <a:ea typeface="Gelasio" pitchFamily="34" charset="-122"/>
                <a:cs typeface="Gelasio" pitchFamily="34" charset="-120"/>
              </a:rPr>
              <a:t>YOLOv5</a:t>
            </a:r>
            <a:endParaRPr lang="en-US" sz="2187" dirty="0"/>
          </a:p>
        </p:txBody>
      </p:sp>
      <p:sp>
        <p:nvSpPr>
          <p:cNvPr id="8" name="Text 5"/>
          <p:cNvSpPr/>
          <p:nvPr/>
        </p:nvSpPr>
        <p:spPr>
          <a:xfrm>
            <a:off x="5743932" y="3316843"/>
            <a:ext cx="3156347" cy="3554016"/>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YOLOv5 is an advanced open-source object detection model that stands for "You Only Look Once." It offers state-of-the-art object detection capabilities, with impressive speed and accuracy. YOLOv5 is known for its efficient architecture and ease of use for real-time inference.</a:t>
            </a:r>
            <a:endParaRPr lang="en-US" sz="1750" dirty="0"/>
          </a:p>
        </p:txBody>
      </p:sp>
      <p:sp>
        <p:nvSpPr>
          <p:cNvPr id="9" name="Text 6"/>
          <p:cNvSpPr/>
          <p:nvPr/>
        </p:nvSpPr>
        <p:spPr>
          <a:xfrm>
            <a:off x="9449872" y="2747486"/>
            <a:ext cx="2777490" cy="347186"/>
          </a:xfrm>
          <a:prstGeom prst="rect">
            <a:avLst/>
          </a:prstGeom>
          <a:noFill/>
          <a:ln/>
        </p:spPr>
        <p:txBody>
          <a:bodyPr wrap="none" rtlCol="0" anchor="t"/>
          <a:lstStyle/>
          <a:p>
            <a:pPr indent="0" marL="0">
              <a:lnSpc>
                <a:spcPts val="2734"/>
              </a:lnSpc>
              <a:buNone/>
            </a:pPr>
            <a:r>
              <a:rPr lang="en-US" sz="2187" dirty="0">
                <a:solidFill>
                  <a:srgbClr val="312F2B"/>
                </a:solidFill>
                <a:latin typeface="Gelasio" pitchFamily="34" charset="0"/>
                <a:ea typeface="Gelasio" pitchFamily="34" charset="-122"/>
                <a:cs typeface="Gelasio" pitchFamily="34" charset="-120"/>
              </a:rPr>
              <a:t>Darknet</a:t>
            </a:r>
            <a:endParaRPr lang="en-US" sz="2187" dirty="0"/>
          </a:p>
        </p:txBody>
      </p:sp>
      <p:sp>
        <p:nvSpPr>
          <p:cNvPr id="10" name="Text 7"/>
          <p:cNvSpPr/>
          <p:nvPr/>
        </p:nvSpPr>
        <p:spPr>
          <a:xfrm>
            <a:off x="9449872" y="3316843"/>
            <a:ext cx="3156347" cy="3909417"/>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Darknet is an open-source neural network framework written in C and CUDA. It is the framework behind the YOLO (You Only Look Once) family of object detection models, including YOLOv5. Darknet allows for high-speed GPU processing and efficient object detection on a wide range of devices.</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2561630"/>
          </a:xfrm>
          <a:prstGeom prst="rect">
            <a:avLst/>
          </a:prstGeom>
        </p:spPr>
      </p:pic>
      <p:sp>
        <p:nvSpPr>
          <p:cNvPr id="5" name="Text 1"/>
          <p:cNvSpPr/>
          <p:nvPr/>
        </p:nvSpPr>
        <p:spPr>
          <a:xfrm>
            <a:off x="2448044" y="3126700"/>
            <a:ext cx="9734193" cy="1280636"/>
          </a:xfrm>
          <a:prstGeom prst="rect">
            <a:avLst/>
          </a:prstGeom>
          <a:noFill/>
          <a:ln/>
        </p:spPr>
        <p:txBody>
          <a:bodyPr wrap="square" rtlCol="0" anchor="t"/>
          <a:lstStyle/>
          <a:p>
            <a:pPr indent="0" marL="0">
              <a:lnSpc>
                <a:spcPts val="5043"/>
              </a:lnSpc>
              <a:buNone/>
            </a:pPr>
            <a:r>
              <a:rPr lang="en-US" sz="4034" dirty="0">
                <a:solidFill>
                  <a:srgbClr val="312F2B"/>
                </a:solidFill>
                <a:latin typeface="Gelasio" pitchFamily="34" charset="0"/>
                <a:ea typeface="Gelasio" pitchFamily="34" charset="-122"/>
                <a:cs typeface="Gelasio" pitchFamily="34" charset="-120"/>
              </a:rPr>
              <a:t>Fine-tuning the pre-trained YOLO model for better accuracy</a:t>
            </a:r>
            <a:endParaRPr lang="en-US" sz="4034" dirty="0"/>
          </a:p>
        </p:txBody>
      </p:sp>
      <p:sp>
        <p:nvSpPr>
          <p:cNvPr id="6" name="Text 2"/>
          <p:cNvSpPr/>
          <p:nvPr/>
        </p:nvSpPr>
        <p:spPr>
          <a:xfrm>
            <a:off x="2775823" y="4714637"/>
            <a:ext cx="9406414" cy="327779"/>
          </a:xfrm>
          <a:prstGeom prst="rect">
            <a:avLst/>
          </a:prstGeom>
          <a:noFill/>
          <a:ln/>
        </p:spPr>
        <p:txBody>
          <a:bodyPr wrap="none" rtlCol="0" anchor="t"/>
          <a:lstStyle/>
          <a:p>
            <a:pPr algn="l" marL="342900" indent="-342900">
              <a:lnSpc>
                <a:spcPts val="2582"/>
              </a:lnSpc>
              <a:buSzPct val="100000"/>
              <a:buChar char="•"/>
            </a:pPr>
            <a:r>
              <a:rPr lang="en-US" sz="1614" b="1" dirty="0">
                <a:solidFill>
                  <a:srgbClr val="272525"/>
                </a:solidFill>
                <a:latin typeface="Lato" pitchFamily="34" charset="0"/>
                <a:ea typeface="Lato" pitchFamily="34" charset="-122"/>
                <a:cs typeface="Lato" pitchFamily="34" charset="-120"/>
              </a:rPr>
              <a:t>Optimizing hyperparameters:</a:t>
            </a:r>
            <a:pPr algn="l" indent="0" marL="0">
              <a:lnSpc>
                <a:spcPts val="2582"/>
              </a:lnSpc>
              <a:buNone/>
            </a:pPr>
            <a:r>
              <a:rPr lang="en-US" sz="1614" dirty="0">
                <a:solidFill>
                  <a:srgbClr val="272525"/>
                </a:solidFill>
                <a:latin typeface="Lato" pitchFamily="34" charset="0"/>
                <a:ea typeface="Lato" pitchFamily="34" charset="-122"/>
                <a:cs typeface="Lato" pitchFamily="34" charset="-120"/>
              </a:rPr>
              <a:t> Adjusting learning rate, batch size, epochs and momentum.</a:t>
            </a:r>
            <a:endParaRPr lang="en-US" sz="1614" dirty="0"/>
          </a:p>
        </p:txBody>
      </p:sp>
      <p:sp>
        <p:nvSpPr>
          <p:cNvPr id="7" name="Text 3"/>
          <p:cNvSpPr/>
          <p:nvPr/>
        </p:nvSpPr>
        <p:spPr>
          <a:xfrm>
            <a:off x="2775823" y="5124331"/>
            <a:ext cx="9406414" cy="327779"/>
          </a:xfrm>
          <a:prstGeom prst="rect">
            <a:avLst/>
          </a:prstGeom>
          <a:noFill/>
          <a:ln/>
        </p:spPr>
        <p:txBody>
          <a:bodyPr wrap="none" rtlCol="0" anchor="t"/>
          <a:lstStyle/>
          <a:p>
            <a:pPr algn="l" marL="342900" indent="-342900">
              <a:lnSpc>
                <a:spcPts val="2582"/>
              </a:lnSpc>
              <a:buSzPct val="100000"/>
              <a:buChar char="•"/>
            </a:pPr>
            <a:r>
              <a:rPr lang="en-US" sz="1614" b="1" dirty="0">
                <a:solidFill>
                  <a:srgbClr val="272525"/>
                </a:solidFill>
                <a:latin typeface="Lato" pitchFamily="34" charset="0"/>
                <a:ea typeface="Lato" pitchFamily="34" charset="-122"/>
                <a:cs typeface="Lato" pitchFamily="34" charset="-120"/>
              </a:rPr>
              <a:t>Data augmentation:</a:t>
            </a:r>
            <a:pPr algn="l" indent="0" marL="0">
              <a:lnSpc>
                <a:spcPts val="2582"/>
              </a:lnSpc>
              <a:buNone/>
            </a:pPr>
            <a:r>
              <a:rPr lang="en-US" sz="1614" dirty="0">
                <a:solidFill>
                  <a:srgbClr val="272525"/>
                </a:solidFill>
                <a:latin typeface="Lato" pitchFamily="34" charset="0"/>
                <a:ea typeface="Lato" pitchFamily="34" charset="-122"/>
                <a:cs typeface="Lato" pitchFamily="34" charset="-120"/>
              </a:rPr>
              <a:t> Introducing variations to training data like rotation and zoom.</a:t>
            </a:r>
            <a:endParaRPr lang="en-US" sz="1614" dirty="0"/>
          </a:p>
        </p:txBody>
      </p:sp>
      <p:sp>
        <p:nvSpPr>
          <p:cNvPr id="8" name="Text 4"/>
          <p:cNvSpPr/>
          <p:nvPr/>
        </p:nvSpPr>
        <p:spPr>
          <a:xfrm>
            <a:off x="2775823" y="5534025"/>
            <a:ext cx="9406414" cy="327779"/>
          </a:xfrm>
          <a:prstGeom prst="rect">
            <a:avLst/>
          </a:prstGeom>
          <a:noFill/>
          <a:ln/>
        </p:spPr>
        <p:txBody>
          <a:bodyPr wrap="none" rtlCol="0" anchor="t"/>
          <a:lstStyle/>
          <a:p>
            <a:pPr algn="l" marL="342900" indent="-342900">
              <a:lnSpc>
                <a:spcPts val="2582"/>
              </a:lnSpc>
              <a:buSzPct val="100000"/>
              <a:buChar char="•"/>
            </a:pPr>
            <a:r>
              <a:rPr lang="en-US" sz="1614" b="1" dirty="0">
                <a:solidFill>
                  <a:srgbClr val="272525"/>
                </a:solidFill>
                <a:latin typeface="Lato" pitchFamily="34" charset="0"/>
                <a:ea typeface="Lato" pitchFamily="34" charset="-122"/>
                <a:cs typeface="Lato" pitchFamily="34" charset="-120"/>
              </a:rPr>
              <a:t>Transfer learning:</a:t>
            </a:r>
            <a:pPr algn="l" indent="0" marL="0">
              <a:lnSpc>
                <a:spcPts val="2582"/>
              </a:lnSpc>
              <a:buNone/>
            </a:pPr>
            <a:r>
              <a:rPr lang="en-US" sz="1614" dirty="0">
                <a:solidFill>
                  <a:srgbClr val="272525"/>
                </a:solidFill>
                <a:latin typeface="Lato" pitchFamily="34" charset="0"/>
                <a:ea typeface="Lato" pitchFamily="34" charset="-122"/>
                <a:cs typeface="Lato" pitchFamily="34" charset="-120"/>
              </a:rPr>
              <a:t> Utilizing knowledge from pre-trained models to improve performance.</a:t>
            </a:r>
            <a:endParaRPr lang="en-US" sz="1614" dirty="0"/>
          </a:p>
        </p:txBody>
      </p:sp>
      <p:sp>
        <p:nvSpPr>
          <p:cNvPr id="9" name="Text 5"/>
          <p:cNvSpPr/>
          <p:nvPr/>
        </p:nvSpPr>
        <p:spPr>
          <a:xfrm>
            <a:off x="2775823" y="5943719"/>
            <a:ext cx="9406414" cy="655558"/>
          </a:xfrm>
          <a:prstGeom prst="rect">
            <a:avLst/>
          </a:prstGeom>
          <a:noFill/>
          <a:ln/>
        </p:spPr>
        <p:txBody>
          <a:bodyPr wrap="square" rtlCol="0" anchor="t"/>
          <a:lstStyle/>
          <a:p>
            <a:pPr algn="l" marL="342900" indent="-342900">
              <a:lnSpc>
                <a:spcPts val="2582"/>
              </a:lnSpc>
              <a:buSzPct val="100000"/>
              <a:buChar char="•"/>
            </a:pPr>
            <a:r>
              <a:rPr lang="en-US" sz="1614" b="1" dirty="0">
                <a:solidFill>
                  <a:srgbClr val="272525"/>
                </a:solidFill>
                <a:latin typeface="Lato" pitchFamily="34" charset="0"/>
                <a:ea typeface="Lato" pitchFamily="34" charset="-122"/>
                <a:cs typeface="Lato" pitchFamily="34" charset="-120"/>
              </a:rPr>
              <a:t>Optimized Learning : </a:t>
            </a:r>
            <a:pPr algn="l" indent="0" marL="0">
              <a:lnSpc>
                <a:spcPts val="2582"/>
              </a:lnSpc>
              <a:buNone/>
            </a:pPr>
            <a:r>
              <a:rPr lang="en-US" sz="1614" dirty="0">
                <a:solidFill>
                  <a:srgbClr val="272525"/>
                </a:solidFill>
                <a:latin typeface="Lato" pitchFamily="34" charset="0"/>
                <a:ea typeface="Lato" pitchFamily="34" charset="-122"/>
                <a:cs typeface="Lato" pitchFamily="34" charset="-120"/>
              </a:rPr>
              <a:t>Experiment with learning rates during fine-tuning. Consider lower rates to ensure gradual adjustments to pre-trained weights.</a:t>
            </a:r>
            <a:endParaRPr lang="en-US" sz="1614" dirty="0"/>
          </a:p>
        </p:txBody>
      </p:sp>
      <p:sp>
        <p:nvSpPr>
          <p:cNvPr id="10" name="Text 6"/>
          <p:cNvSpPr/>
          <p:nvPr/>
        </p:nvSpPr>
        <p:spPr>
          <a:xfrm>
            <a:off x="2775823" y="6681192"/>
            <a:ext cx="9406414" cy="983337"/>
          </a:xfrm>
          <a:prstGeom prst="rect">
            <a:avLst/>
          </a:prstGeom>
          <a:noFill/>
          <a:ln/>
        </p:spPr>
        <p:txBody>
          <a:bodyPr wrap="square" rtlCol="0" anchor="t"/>
          <a:lstStyle/>
          <a:p>
            <a:pPr algn="l" marL="342900" indent="-342900">
              <a:lnSpc>
                <a:spcPts val="2582"/>
              </a:lnSpc>
              <a:buSzPct val="100000"/>
              <a:buChar char="•"/>
            </a:pPr>
            <a:r>
              <a:rPr lang="en-US" sz="1614" b="1" dirty="0">
                <a:solidFill>
                  <a:srgbClr val="272525"/>
                </a:solidFill>
                <a:latin typeface="Lato" pitchFamily="34" charset="0"/>
                <a:ea typeface="Lato" pitchFamily="34" charset="-122"/>
                <a:cs typeface="Lato" pitchFamily="34" charset="-120"/>
              </a:rPr>
              <a:t>Iterated for Improvement: </a:t>
            </a:r>
            <a:pPr algn="l" indent="0" marL="0">
              <a:lnSpc>
                <a:spcPts val="2582"/>
              </a:lnSpc>
              <a:buNone/>
            </a:pPr>
            <a:r>
              <a:rPr lang="en-US" sz="1614" dirty="0">
                <a:solidFill>
                  <a:srgbClr val="272525"/>
                </a:solidFill>
                <a:latin typeface="Lato" pitchFamily="34" charset="0"/>
                <a:ea typeface="Lato" pitchFamily="34" charset="-122"/>
                <a:cs typeface="Lato" pitchFamily="34" charset="-120"/>
              </a:rPr>
              <a:t>Fine-tuning is an iterative process. If performance is unsatisfactory, repeat the procedure by tweaking hyperparameters, acquiring more data, or adjusting network architecture. To iterate it I have set the epoch to 50.</a:t>
            </a:r>
            <a:endParaRPr lang="en-US" sz="1614" dirty="0"/>
          </a:p>
        </p:txBody>
      </p:sp>
      <p:pic>
        <p:nvPicPr>
          <p:cNvPr id="11"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696164"/>
            <a:ext cx="9950291" cy="694373"/>
          </a:xfrm>
          <a:prstGeom prst="rect">
            <a:avLst/>
          </a:prstGeom>
          <a:noFill/>
          <a:ln/>
        </p:spPr>
        <p:txBody>
          <a:bodyPr wrap="non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Training the YOLO model using Darknet</a:t>
            </a:r>
            <a:endParaRPr lang="en-US" sz="4374" dirty="0"/>
          </a:p>
        </p:txBody>
      </p:sp>
      <p:sp>
        <p:nvSpPr>
          <p:cNvPr id="5" name="Text 2"/>
          <p:cNvSpPr/>
          <p:nvPr/>
        </p:nvSpPr>
        <p:spPr>
          <a:xfrm>
            <a:off x="2037993" y="2834878"/>
            <a:ext cx="10554414" cy="710803"/>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Initialized with paths to an ONNX model and a YAML file containing class information, the class leverages OpenCV functions for optimal model loading.</a:t>
            </a:r>
            <a:endParaRPr lang="en-US" sz="1750" dirty="0"/>
          </a:p>
        </p:txBody>
      </p:sp>
      <p:sp>
        <p:nvSpPr>
          <p:cNvPr id="6" name="Text 3"/>
          <p:cNvSpPr/>
          <p:nvPr/>
        </p:nvSpPr>
        <p:spPr>
          <a:xfrm>
            <a:off x="2037993" y="3795593"/>
            <a:ext cx="10554414" cy="1421606"/>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The core </a:t>
            </a:r>
            <a:pPr indent="0" marL="0">
              <a:lnSpc>
                <a:spcPts val="2799"/>
              </a:lnSpc>
              <a:buNone/>
            </a:pPr>
            <a:r>
              <a:rPr lang="en-US" sz="1750" dirty="0">
                <a:solidFill>
                  <a:srgbClr val="272525"/>
                </a:solidFill>
                <a:highlight>
                  <a:srgbClr val="F3F3F1"/>
                </a:highlight>
                <a:latin typeface="Consolas" pitchFamily="34" charset="0"/>
                <a:ea typeface="Consolas" pitchFamily="34" charset="-122"/>
                <a:cs typeface="Consolas" pitchFamily="34" charset="-120"/>
              </a:rPr>
              <a:t>predictions</a:t>
            </a:r>
            <a:pPr indent="0" marL="0">
              <a:lnSpc>
                <a:spcPts val="2799"/>
              </a:lnSpc>
              <a:buNone/>
            </a:pPr>
            <a:r>
              <a:rPr lang="en-US" sz="1750" dirty="0">
                <a:solidFill>
                  <a:srgbClr val="272525"/>
                </a:solidFill>
                <a:latin typeface="Lato" pitchFamily="34" charset="0"/>
                <a:ea typeface="Lato" pitchFamily="34" charset="-122"/>
                <a:cs typeface="Lato" pitchFamily="34" charset="-120"/>
              </a:rPr>
              <a:t> method transforms input images into a square array for uniform processing, passes them through the YOLO model, and refines predictions using non-maximum suppression. Bounding box coordinates, class probabilities, and IDs are extracted and annotated onto the image for a clean visual representation.</a:t>
            </a:r>
            <a:endParaRPr lang="en-US" sz="1750" dirty="0"/>
          </a:p>
        </p:txBody>
      </p:sp>
      <p:sp>
        <p:nvSpPr>
          <p:cNvPr id="7" name="Text 4"/>
          <p:cNvSpPr/>
          <p:nvPr/>
        </p:nvSpPr>
        <p:spPr>
          <a:xfrm>
            <a:off x="2037993" y="5467112"/>
            <a:ext cx="10554414" cy="1066205"/>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The class also includes a </a:t>
            </a:r>
            <a:pPr indent="0" marL="0">
              <a:lnSpc>
                <a:spcPts val="2799"/>
              </a:lnSpc>
              <a:buNone/>
            </a:pPr>
            <a:r>
              <a:rPr lang="en-US" sz="1750" dirty="0">
                <a:solidFill>
                  <a:srgbClr val="272525"/>
                </a:solidFill>
                <a:highlight>
                  <a:srgbClr val="F3F3F1"/>
                </a:highlight>
                <a:latin typeface="Consolas" pitchFamily="34" charset="0"/>
                <a:ea typeface="Consolas" pitchFamily="34" charset="-122"/>
                <a:cs typeface="Consolas" pitchFamily="34" charset="-120"/>
              </a:rPr>
              <a:t>generate_colors</a:t>
            </a:r>
            <a:pPr indent="0" marL="0">
              <a:lnSpc>
                <a:spcPts val="2799"/>
              </a:lnSpc>
              <a:buNone/>
            </a:pPr>
            <a:r>
              <a:rPr lang="en-US" sz="1750" dirty="0">
                <a:solidFill>
                  <a:srgbClr val="272525"/>
                </a:solidFill>
                <a:latin typeface="Lato" pitchFamily="34" charset="0"/>
                <a:ea typeface="Lato" pitchFamily="34" charset="-122"/>
                <a:cs typeface="Lato" pitchFamily="34" charset="-120"/>
              </a:rPr>
              <a:t> method for assigning unique colors to classes, enhancing visual output. In essence, </a:t>
            </a:r>
            <a:pPr indent="0" marL="0">
              <a:lnSpc>
                <a:spcPts val="2799"/>
              </a:lnSpc>
              <a:buNone/>
            </a:pPr>
            <a:r>
              <a:rPr lang="en-US" sz="1750" dirty="0">
                <a:solidFill>
                  <a:srgbClr val="272525"/>
                </a:solidFill>
                <a:highlight>
                  <a:srgbClr val="F3F3F1"/>
                </a:highlight>
                <a:latin typeface="Consolas" pitchFamily="34" charset="0"/>
                <a:ea typeface="Consolas" pitchFamily="34" charset="-122"/>
                <a:cs typeface="Consolas" pitchFamily="34" charset="-120"/>
              </a:rPr>
              <a:t>YOLO_Pred</a:t>
            </a:r>
            <a:pPr indent="0" marL="0">
              <a:lnSpc>
                <a:spcPts val="2799"/>
              </a:lnSpc>
              <a:buNone/>
            </a:pPr>
            <a:r>
              <a:rPr lang="en-US" sz="1750" dirty="0">
                <a:solidFill>
                  <a:srgbClr val="272525"/>
                </a:solidFill>
                <a:latin typeface="Lato" pitchFamily="34" charset="0"/>
                <a:ea typeface="Lato" pitchFamily="34" charset="-122"/>
                <a:cs typeface="Lato" pitchFamily="34" charset="-120"/>
              </a:rPr>
              <a:t> offers a straightforward and effective solution for real-time object detection with the YOLO algorithm.</a:t>
            </a:r>
            <a:endParaRPr lang="en-US" sz="1750"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2024-05-23T05:23:57Z</dcterms:created>
  <dcterms:modified xsi:type="dcterms:W3CDTF">2024-05-23T05:23:57Z</dcterms:modified>
</cp:coreProperties>
</file>